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3" r:id="rId1"/>
  </p:sldMasterIdLst>
  <p:notesMasterIdLst>
    <p:notesMasterId r:id="rId36"/>
  </p:notesMasterIdLst>
  <p:sldIdLst>
    <p:sldId id="1627" r:id="rId2"/>
    <p:sldId id="1684" r:id="rId3"/>
    <p:sldId id="1702" r:id="rId4"/>
    <p:sldId id="2250" r:id="rId5"/>
    <p:sldId id="2259" r:id="rId6"/>
    <p:sldId id="1748" r:id="rId7"/>
    <p:sldId id="1801" r:id="rId8"/>
    <p:sldId id="1787" r:id="rId9"/>
    <p:sldId id="2260" r:id="rId10"/>
    <p:sldId id="1804" r:id="rId11"/>
    <p:sldId id="1803" r:id="rId12"/>
    <p:sldId id="1800" r:id="rId13"/>
    <p:sldId id="1747" r:id="rId14"/>
    <p:sldId id="1789" r:id="rId15"/>
    <p:sldId id="1805" r:id="rId16"/>
    <p:sldId id="1788" r:id="rId17"/>
    <p:sldId id="1806" r:id="rId18"/>
    <p:sldId id="2261" r:id="rId19"/>
    <p:sldId id="2246" r:id="rId20"/>
    <p:sldId id="1791" r:id="rId21"/>
    <p:sldId id="2247" r:id="rId22"/>
    <p:sldId id="1790" r:id="rId23"/>
    <p:sldId id="2255" r:id="rId24"/>
    <p:sldId id="1792" r:id="rId25"/>
    <p:sldId id="2251" r:id="rId26"/>
    <p:sldId id="2245" r:id="rId27"/>
    <p:sldId id="2256" r:id="rId28"/>
    <p:sldId id="2257" r:id="rId29"/>
    <p:sldId id="2241" r:id="rId30"/>
    <p:sldId id="2258" r:id="rId31"/>
    <p:sldId id="2252" r:id="rId32"/>
    <p:sldId id="2253" r:id="rId33"/>
    <p:sldId id="2254" r:id="rId34"/>
    <p:sldId id="1891"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EA6A41-26F9-49D0-95AD-3562BA6FF6D9}" v="5" dt="2023-09-24T01:11:08.5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0" autoAdjust="0"/>
    <p:restoredTop sz="88121" autoAdjust="0"/>
  </p:normalViewPr>
  <p:slideViewPr>
    <p:cSldViewPr snapToGrid="0">
      <p:cViewPr varScale="1">
        <p:scale>
          <a:sx n="94" d="100"/>
          <a:sy n="94" d="100"/>
        </p:scale>
        <p:origin x="94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45"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0" Type="http://schemas.openxmlformats.org/officeDocument/2006/relationships/slide" Target="slides/slide19.xml"/><Relationship Id="rId41"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2EA35-1365-4E6B-BAF1-55EB702AF360}" type="datetimeFigureOut">
              <a:rPr lang="en-US" smtClean="0"/>
              <a:t>9/23/2023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ED9CA1-4A12-4327-B19F-AF8FAAE8140B}" type="slidenum">
              <a:rPr lang="en-US" smtClean="0"/>
              <a:t>‹#›</a:t>
            </a:fld>
            <a:endParaRPr lang="en-US"/>
          </a:p>
        </p:txBody>
      </p:sp>
    </p:spTree>
    <p:extLst>
      <p:ext uri="{BB962C8B-B14F-4D97-AF65-F5344CB8AC3E}">
        <p14:creationId xmlns:p14="http://schemas.microsoft.com/office/powerpoint/2010/main" val="3197357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 Learn units that are covered under this one divider: Event Hub and Event-driven. There is no student content for IoT Hub which is not on the exam, but included for completeness. </a:t>
            </a:r>
          </a:p>
        </p:txBody>
      </p:sp>
      <p:sp>
        <p:nvSpPr>
          <p:cNvPr id="4" name="Slide Number Placeholder 3"/>
          <p:cNvSpPr>
            <a:spLocks noGrp="1"/>
          </p:cNvSpPr>
          <p:nvPr>
            <p:ph type="sldNum" sz="quarter" idx="5"/>
          </p:nvPr>
        </p:nvSpPr>
        <p:spPr/>
        <p:txBody>
          <a:bodyPr/>
          <a:lstStyle/>
          <a:p>
            <a:fld id="{79ED9CA1-4A12-4327-B19F-AF8FAAE8140B}" type="slidenum">
              <a:rPr lang="en-US" smtClean="0"/>
              <a:t>12</a:t>
            </a:fld>
            <a:endParaRPr lang="en-US"/>
          </a:p>
        </p:txBody>
      </p:sp>
    </p:spTree>
    <p:extLst>
      <p:ext uri="{BB962C8B-B14F-4D97-AF65-F5344CB8AC3E}">
        <p14:creationId xmlns:p14="http://schemas.microsoft.com/office/powerpoint/2010/main" val="609183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100" b="0" i="0" dirty="0">
                <a:solidFill>
                  <a:srgbClr val="171717"/>
                </a:solidFill>
                <a:effectLst/>
                <a:latin typeface="Segoe UI" panose="020B0502040204020203" pitchFamily="34" charset="0"/>
              </a:rPr>
              <a:t>Azure Event Hubs — A big data streaming platform and event ingestion service - https://docs.microsoft.com/azure/event-hubs/event-hubs-about</a:t>
            </a:r>
          </a:p>
          <a:p>
            <a:pPr algn="l"/>
            <a:r>
              <a:rPr lang="en-US" sz="1600" dirty="0"/>
              <a:t>Use event hub from Apache Kafka app - </a:t>
            </a:r>
            <a:r>
              <a:rPr lang="en-US" sz="1100" b="0" i="0" dirty="0">
                <a:solidFill>
                  <a:srgbClr val="171717"/>
                </a:solidFill>
                <a:effectLst/>
                <a:latin typeface="Segoe UI" panose="020B0502040204020203" pitchFamily="34" charset="0"/>
              </a:rPr>
              <a:t>https://docs.microsoft.com/azure/event-hubs/event-hubs-for-kafka-ecosystem-overview </a:t>
            </a:r>
          </a:p>
          <a:p>
            <a:pPr algn="l"/>
            <a:r>
              <a:rPr lang="en-US" sz="1100" b="0" i="0" dirty="0">
                <a:solidFill>
                  <a:srgbClr val="171717"/>
                </a:solidFill>
                <a:effectLst/>
                <a:latin typeface="Segoe UI" panose="020B0502040204020203" pitchFamily="34" charset="0"/>
              </a:rPr>
              <a:t>Online retailer uses cloud database to deliver world-class shopping experiences - https://customers.microsoft.com/story/asos-retail-and-consumer-goods-azure</a:t>
            </a:r>
          </a:p>
          <a:p>
            <a:pPr marL="0" marR="0">
              <a:lnSpc>
                <a:spcPct val="107000"/>
              </a:lnSpc>
              <a:spcBef>
                <a:spcPts val="200"/>
              </a:spcBef>
              <a:spcAft>
                <a:spcPts val="0"/>
              </a:spcAft>
            </a:pPr>
            <a:endParaRPr lang="en-US" sz="880" b="1" dirty="0">
              <a:effectLst/>
              <a:latin typeface="Segoe UI Light" panose="020B0502040204020203" pitchFamily="34" charset="0"/>
              <a:ea typeface="Times New Roman" panose="02020603050405020304" pitchFamily="18" charset="0"/>
              <a:cs typeface="Segoe UI Light" panose="020B0502040204020203" pitchFamily="34" charset="0"/>
            </a:endParaRPr>
          </a:p>
          <a:p>
            <a:pPr marL="0" marR="0">
              <a:lnSpc>
                <a:spcPct val="107000"/>
              </a:lnSpc>
              <a:spcBef>
                <a:spcPts val="200"/>
              </a:spcBef>
              <a:spcAft>
                <a:spcPts val="0"/>
              </a:spcAft>
            </a:pPr>
            <a:r>
              <a:rPr lang="en-US" sz="880" b="0" dirty="0">
                <a:effectLst/>
                <a:latin typeface="Segoe UI Light" panose="020B0502040204020203" pitchFamily="34" charset="0"/>
                <a:ea typeface="Times New Roman" panose="02020603050405020304" pitchFamily="18" charset="0"/>
                <a:cs typeface="Segoe UI Light" panose="020B0502040204020203" pitchFamily="34" charset="0"/>
              </a:rPr>
              <a:t>Discussion</a:t>
            </a:r>
            <a:r>
              <a:rPr lang="en-US" sz="880" b="1" dirty="0">
                <a:effectLst/>
                <a:latin typeface="Segoe UI Light" panose="020B0502040204020203" pitchFamily="34" charset="0"/>
                <a:ea typeface="Times New Roman" panose="02020603050405020304" pitchFamily="18" charset="0"/>
                <a:cs typeface="Segoe UI Light" panose="020B0502040204020203" pitchFamily="34" charset="0"/>
              </a:rPr>
              <a:t>: </a:t>
            </a:r>
            <a:r>
              <a:rPr lang="en-US" sz="1100" b="0" i="0" dirty="0">
                <a:solidFill>
                  <a:srgbClr val="171717"/>
                </a:solidFill>
                <a:effectLst/>
                <a:latin typeface="Segoe UI" panose="020B0502040204020203" pitchFamily="34" charset="0"/>
              </a:rPr>
              <a:t>What is the main consideration for the ‘pull’ model provided by Event Hubs?</a:t>
            </a:r>
            <a:r>
              <a:rPr lang="en-US" sz="880" b="1" i="0" dirty="0">
                <a:solidFill>
                  <a:srgbClr val="171717"/>
                </a:solidFill>
                <a:effectLst/>
                <a:latin typeface="Segoe UI Light" panose="020B0502040204020203" pitchFamily="34" charset="0"/>
                <a:cs typeface="Segoe UI Light" panose="020B0502040204020203" pitchFamily="34" charset="0"/>
              </a:rPr>
              <a:t> </a:t>
            </a:r>
            <a:r>
              <a:rPr lang="en-US" sz="880" b="0" i="0" dirty="0">
                <a:solidFill>
                  <a:srgbClr val="171717"/>
                </a:solidFill>
                <a:effectLst/>
                <a:latin typeface="Segoe UI Light" panose="020B0502040204020203" pitchFamily="34" charset="0"/>
                <a:cs typeface="Segoe UI Light" panose="020B0502040204020203" pitchFamily="34" charset="0"/>
              </a:rPr>
              <a:t>Pull models make it the responsibility of the consumer(s) to ensure data are processed before they expire. This provides flexibility but also can mean that messages are lost in exceptional circumstances.</a:t>
            </a:r>
            <a:endParaRPr lang="en-US" sz="880" b="0" dirty="0">
              <a:effectLst/>
              <a:latin typeface="Segoe UI Light" panose="020B0502040204020203" pitchFamily="34" charset="0"/>
              <a:ea typeface="Times New Roman" panose="02020603050405020304" pitchFamily="18"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696009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a:solidFill>
                  <a:srgbClr val="000000"/>
                </a:solidFill>
                <a:effectLst/>
                <a:latin typeface="Consolas" panose="020B0609020204030204" pitchFamily="49" charset="0"/>
              </a:rPr>
              <a:t>Azure Event Grid - </a:t>
            </a:r>
            <a:r>
              <a:rPr lang="en-US" sz="1100" b="0" dirty="0">
                <a:solidFill>
                  <a:srgbClr val="A31515"/>
                </a:solidFill>
                <a:effectLst/>
                <a:latin typeface="Consolas" panose="020B0609020204030204" pitchFamily="49" charset="0"/>
              </a:rPr>
              <a:t>https://docs.microsoft.com/azure/event-grid/overview</a:t>
            </a:r>
            <a:endParaRPr lang="en-US" sz="1100" b="0" dirty="0">
              <a:solidFill>
                <a:srgbClr val="000000"/>
              </a:solidFill>
              <a:effectLst/>
              <a:latin typeface="Consolas" panose="020B0609020204030204" pitchFamily="49" charset="0"/>
            </a:endParaRPr>
          </a:p>
          <a:p>
            <a:pPr marL="0" marR="0">
              <a:spcBef>
                <a:spcPts val="900"/>
              </a:spcBef>
              <a:spcAft>
                <a:spcPts val="900"/>
              </a:spcAft>
            </a:pPr>
            <a:endParaRPr lang="en-US" sz="880" dirty="0">
              <a:effectLst/>
              <a:latin typeface="Segoe UI Light" panose="020B0502040204020203" pitchFamily="34" charset="0"/>
              <a:ea typeface="Calibri" panose="020F0502020204030204" pitchFamily="34" charset="0"/>
              <a:cs typeface="Segoe UI Light" panose="020B0502040204020203" pitchFamily="34" charset="0"/>
            </a:endParaRPr>
          </a:p>
          <a:p>
            <a:pPr algn="l"/>
            <a:r>
              <a:rPr lang="en-US" sz="1100" b="0" i="0" dirty="0">
                <a:solidFill>
                  <a:srgbClr val="171717"/>
                </a:solidFill>
                <a:effectLst/>
                <a:latin typeface="Segoe UI" panose="020B0502040204020203" pitchFamily="34" charset="0"/>
              </a:rPr>
              <a:t>Serverless application architectures </a:t>
            </a:r>
            <a:r>
              <a:rPr lang="en-US" sz="1100" b="1" i="0" dirty="0">
                <a:solidFill>
                  <a:srgbClr val="171717"/>
                </a:solidFill>
                <a:effectLst/>
                <a:latin typeface="Segoe UI" panose="020B0502040204020203" pitchFamily="34" charset="0"/>
              </a:rPr>
              <a:t>- </a:t>
            </a:r>
            <a:r>
              <a:rPr lang="en-US" sz="1600" b="0" i="0" dirty="0">
                <a:solidFill>
                  <a:srgbClr val="171717"/>
                </a:solidFill>
                <a:effectLst/>
                <a:latin typeface="Segoe UI" panose="020B0502040204020203" pitchFamily="34" charset="0"/>
              </a:rPr>
              <a:t>Event Grid connects data sources and event handlers. For example, use Event Grid to trigger a serverless function that analyzes images when added to a blob storage container.</a:t>
            </a:r>
          </a:p>
          <a:p>
            <a:pPr algn="l"/>
            <a:endParaRPr lang="en-US" sz="1100" b="1" i="0" dirty="0">
              <a:solidFill>
                <a:srgbClr val="171717"/>
              </a:solidFill>
              <a:effectLst/>
              <a:latin typeface="Segoe UI" panose="020B0502040204020203" pitchFamily="34" charset="0"/>
            </a:endParaRPr>
          </a:p>
          <a:p>
            <a:r>
              <a:rPr lang="en-US" sz="1100" dirty="0"/>
              <a:t>Ops automation - </a:t>
            </a:r>
            <a:r>
              <a:rPr lang="en-US" sz="1600" b="0" i="0" dirty="0">
                <a:solidFill>
                  <a:srgbClr val="171717"/>
                </a:solidFill>
                <a:effectLst/>
                <a:latin typeface="Segoe UI" panose="020B0502040204020203" pitchFamily="34" charset="0"/>
              </a:rPr>
              <a:t>Event Grid allows you to speed automation and simplify policy enforcement. For example, use Event Grid to notify Azure Automation when a virtual machine or database in Azure SQL is created. Use the events to automatically check that service configurations are compliant, put metadata into operations tools, tag virtual machines, or file work items.</a:t>
            </a:r>
            <a:br>
              <a:rPr lang="en-US" sz="1100" dirty="0"/>
            </a:br>
            <a:endParaRPr lang="en-US" sz="1100" dirty="0"/>
          </a:p>
          <a:p>
            <a:br>
              <a:rPr lang="en-US" sz="1100" dirty="0"/>
            </a:br>
            <a:endParaRPr lang="en-US" sz="880" dirty="0">
              <a:effectLst/>
              <a:latin typeface="Segoe UI Light" panose="020B0502040204020203" pitchFamily="34" charset="0"/>
              <a:ea typeface="Calibri" panose="020F0502020204030204"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618467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Diagram shows example but table is a summary of options.  Treat as separate topics.</a:t>
            </a:r>
          </a:p>
          <a:p>
            <a:endParaRPr lang="en-US" b="0" i="0" dirty="0">
              <a:effectLst/>
              <a:latin typeface="Segoe UI" panose="020B0502040204020203" pitchFamily="34" charset="0"/>
            </a:endParaRPr>
          </a:p>
          <a:p>
            <a:r>
              <a:rPr lang="en-US" b="0" i="0" dirty="0">
                <a:effectLst/>
                <a:latin typeface="Segoe UI" panose="020B0502040204020203" pitchFamily="34" charset="0"/>
              </a:rPr>
              <a:t>In some cases, you use the services side by side to fulfill distinct roles. For example, an e-commerce site can use Service Bus to process the order, Event Hubs to capture site telemetry, and Event Grid to respond to events like an item was shipped. In other cases, you link them together to form an event and data pipeline. You use Event Grid to respond to events in the other services. </a:t>
            </a:r>
          </a:p>
          <a:p>
            <a:endParaRPr lang="en-US" b="0" i="0"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79ED9CA1-4A12-4327-B19F-AF8FAAE8140B}" type="slidenum">
              <a:rPr lang="en-US" smtClean="0"/>
              <a:t>15</a:t>
            </a:fld>
            <a:endParaRPr lang="en-US"/>
          </a:p>
        </p:txBody>
      </p:sp>
    </p:spTree>
    <p:extLst>
      <p:ext uri="{BB962C8B-B14F-4D97-AF65-F5344CB8AC3E}">
        <p14:creationId xmlns:p14="http://schemas.microsoft.com/office/powerpoint/2010/main" val="2512480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US" sz="1100" dirty="0">
                <a:effectLst/>
                <a:latin typeface="Segoe UI Light" panose="020B0502040204020203" pitchFamily="34" charset="0"/>
                <a:ea typeface="Calibri" panose="020F0502020204030204" pitchFamily="34" charset="0"/>
                <a:cs typeface="Segoe UI Light" panose="020B0502040204020203" pitchFamily="34" charset="0"/>
              </a:rPr>
              <a:t>When to use IoT hub - https://docs.microsoft.com/learn/modules/introduction-to-iot-hub/4-when-to-use-iot-hub</a:t>
            </a:r>
          </a:p>
          <a:p>
            <a:pPr marL="0" marR="0" lvl="0" indent="0" algn="l" defTabSz="914400" rtl="0" eaLnBrk="1" fontAlgn="auto" latinLnBrk="0" hangingPunct="1">
              <a:lnSpc>
                <a:spcPct val="100000"/>
              </a:lnSpc>
              <a:spcBef>
                <a:spcPts val="900"/>
              </a:spcBef>
              <a:spcAft>
                <a:spcPts val="900"/>
              </a:spcAft>
              <a:buClrTx/>
              <a:buSzTx/>
              <a:buFontTx/>
              <a:buNone/>
              <a:tabLst/>
              <a:defRPr/>
            </a:pPr>
            <a:r>
              <a:rPr lang="en-US" sz="1100" dirty="0">
                <a:effectLst/>
                <a:latin typeface="Segoe UI Light" panose="020B0502040204020203" pitchFamily="34" charset="0"/>
                <a:ea typeface="Calibri" panose="020F0502020204030204" pitchFamily="34" charset="0"/>
                <a:cs typeface="Segoe UI Light" panose="020B0502040204020203" pitchFamily="34" charset="0"/>
              </a:rPr>
              <a:t>IoT Concepts and Azure IoT Hub - https://docs.microsoft.com/azure/iot-hub/iot-concepts-and-iot-hub</a:t>
            </a:r>
          </a:p>
          <a:p>
            <a:pPr marL="0" marR="0" lvl="0" indent="0" algn="l" defTabSz="914400" rtl="0" eaLnBrk="1" fontAlgn="auto" latinLnBrk="0" hangingPunct="1">
              <a:lnSpc>
                <a:spcPct val="100000"/>
              </a:lnSpc>
              <a:spcBef>
                <a:spcPts val="900"/>
              </a:spcBef>
              <a:spcAft>
                <a:spcPts val="900"/>
              </a:spcAft>
              <a:buClrTx/>
              <a:buSzTx/>
              <a:buFontTx/>
              <a:buNone/>
              <a:tabLst/>
              <a:defRPr/>
            </a:pPr>
            <a:r>
              <a:rPr lang="en-US" sz="1100" b="0" i="0" dirty="0">
                <a:solidFill>
                  <a:srgbClr val="171717"/>
                </a:solidFill>
                <a:effectLst/>
                <a:latin typeface="Segoe UI" panose="020B0502040204020203" pitchFamily="34" charset="0"/>
              </a:rPr>
              <a:t>Connecting IoT Devices to Azure: IoT Hub and Event Hubs - </a:t>
            </a:r>
            <a:r>
              <a:rPr lang="en-US" sz="1100" b="0" dirty="0">
                <a:effectLst/>
                <a:latin typeface="Segoe UI Light" panose="020B0502040204020203" pitchFamily="34" charset="0"/>
                <a:ea typeface="Times New Roman" panose="02020603050405020304" pitchFamily="18" charset="0"/>
                <a:cs typeface="Segoe UI Light" panose="020B0502040204020203" pitchFamily="34" charset="0"/>
              </a:rPr>
              <a:t>https://docs.microsoft.com/azure/iot-hub/iot-hub-compare-event-hubs</a:t>
            </a:r>
          </a:p>
          <a:p>
            <a:pPr marL="0" marR="0" lvl="0" indent="0" algn="l" defTabSz="914400" rtl="0" eaLnBrk="1" fontAlgn="auto" latinLnBrk="0" hangingPunct="1">
              <a:lnSpc>
                <a:spcPct val="100000"/>
              </a:lnSpc>
              <a:spcBef>
                <a:spcPts val="900"/>
              </a:spcBef>
              <a:spcAft>
                <a:spcPts val="900"/>
              </a:spcAft>
              <a:buClrTx/>
              <a:buSzTx/>
              <a:buFontTx/>
              <a:buNone/>
              <a:tabLst/>
              <a:defRPr/>
            </a:pPr>
            <a:endParaRPr lang="en-US" sz="1100" b="0" dirty="0">
              <a:effectLst/>
              <a:latin typeface="Segoe UI Light" panose="020B0502040204020203" pitchFamily="34" charset="0"/>
              <a:ea typeface="Times New Roman" panose="02020603050405020304" pitchFamily="18" charset="0"/>
              <a:cs typeface="Segoe UI Light" panose="020B0502040204020203" pitchFamily="34"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r>
              <a:rPr lang="en-US" sz="1100" b="0" dirty="0">
                <a:effectLst/>
                <a:latin typeface="Segoe UI Light" panose="020B0502040204020203" pitchFamily="34" charset="0"/>
                <a:ea typeface="Times New Roman" panose="02020603050405020304" pitchFamily="18" charset="0"/>
                <a:cs typeface="Segoe UI Light" panose="020B0502040204020203" pitchFamily="34" charset="0"/>
              </a:rPr>
              <a:t>Other times to use IoT hub: telemetry services, geographic coverage, device support, track and managing devices, message routing, and security. </a:t>
            </a:r>
          </a:p>
          <a:p>
            <a:pPr marL="0" marR="0" lvl="0" indent="0" algn="l" defTabSz="914400" rtl="0" eaLnBrk="1" fontAlgn="auto" latinLnBrk="0" hangingPunct="1">
              <a:lnSpc>
                <a:spcPct val="100000"/>
              </a:lnSpc>
              <a:spcBef>
                <a:spcPts val="900"/>
              </a:spcBef>
              <a:spcAft>
                <a:spcPts val="900"/>
              </a:spcAft>
              <a:buClrTx/>
              <a:buSzTx/>
              <a:buFontTx/>
              <a:buNone/>
              <a:tabLst/>
              <a:defRPr/>
            </a:pPr>
            <a:endParaRPr lang="en-US" sz="1100" b="0" dirty="0">
              <a:effectLst/>
              <a:latin typeface="Segoe UI Light" panose="020B0502040204020203" pitchFamily="34" charset="0"/>
              <a:ea typeface="Calibri" panose="020F0502020204030204" pitchFamily="34" charset="0"/>
              <a:cs typeface="Segoe UI Light" panose="020B0502040204020203" pitchFamily="34"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r>
              <a:rPr lang="en-US" sz="1100" b="0" dirty="0">
                <a:effectLst/>
                <a:latin typeface="Segoe UI Light" panose="020B0502040204020203" pitchFamily="34" charset="0"/>
                <a:ea typeface="Calibri" panose="020F0502020204030204" pitchFamily="34" charset="0"/>
                <a:cs typeface="Segoe UI Light" panose="020B0502040204020203" pitchFamily="34" charset="0"/>
              </a:rPr>
              <a:t>IoT Hub offers richer features than Event Hub when it comes to devices. </a:t>
            </a:r>
          </a:p>
          <a:p>
            <a:pPr marL="0" marR="0" lvl="0" indent="0" algn="l" defTabSz="914400" rtl="0" eaLnBrk="1" fontAlgn="auto" latinLnBrk="0" hangingPunct="1">
              <a:lnSpc>
                <a:spcPct val="100000"/>
              </a:lnSpc>
              <a:spcBef>
                <a:spcPts val="900"/>
              </a:spcBef>
              <a:spcAft>
                <a:spcPts val="900"/>
              </a:spcAft>
              <a:buClrTx/>
              <a:buSzTx/>
              <a:buFontTx/>
              <a:buNone/>
              <a:tabLst/>
              <a:defRPr/>
            </a:pPr>
            <a:endParaRPr lang="en-US" sz="1100" b="0" dirty="0">
              <a:effectLst/>
              <a:latin typeface="Segoe UI Light" panose="020B0502040204020203" pitchFamily="34" charset="0"/>
              <a:ea typeface="Calibri" panose="020F0502020204030204" pitchFamily="34" charset="0"/>
              <a:cs typeface="Segoe UI Light" panose="020B0502040204020203" pitchFamily="34"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r>
              <a:rPr lang="en-US" sz="1100" b="0" dirty="0">
                <a:effectLst/>
                <a:latin typeface="Segoe UI Light" panose="020B0502040204020203" pitchFamily="34" charset="0"/>
                <a:ea typeface="Calibri" panose="020F0502020204030204" pitchFamily="34" charset="0"/>
                <a:cs typeface="Segoe UI Light" panose="020B0502040204020203" pitchFamily="34" charset="0"/>
              </a:rPr>
              <a:t>Discussion: </a:t>
            </a:r>
            <a:r>
              <a:rPr lang="en-US" sz="1100" b="0" i="0" dirty="0">
                <a:solidFill>
                  <a:srgbClr val="171717"/>
                </a:solidFill>
                <a:effectLst/>
                <a:latin typeface="Segoe UI" panose="020B0502040204020203" pitchFamily="34" charset="0"/>
              </a:rPr>
              <a:t>What are the most common IoT solutions used across industries?</a:t>
            </a:r>
            <a:r>
              <a:rPr lang="en-US" sz="1100" b="0" i="0" dirty="0">
                <a:solidFill>
                  <a:srgbClr val="171717"/>
                </a:solidFill>
                <a:effectLst/>
                <a:latin typeface="Segoe UI Light" panose="020B0502040204020203" pitchFamily="34" charset="0"/>
                <a:cs typeface="Segoe UI Light" panose="020B0502040204020203" pitchFamily="34" charset="0"/>
              </a:rPr>
              <a:t> Remote monitoring, predictive maintenance, facilities management, connected manufacturing, and fleet management.</a:t>
            </a:r>
          </a:p>
          <a:p>
            <a:pPr marL="0" marR="0" lvl="0" indent="0" algn="l" defTabSz="914400" rtl="0" eaLnBrk="1" fontAlgn="auto" latinLnBrk="0" hangingPunct="1">
              <a:lnSpc>
                <a:spcPct val="100000"/>
              </a:lnSpc>
              <a:spcBef>
                <a:spcPts val="900"/>
              </a:spcBef>
              <a:spcAft>
                <a:spcPts val="900"/>
              </a:spcAft>
              <a:buClrTx/>
              <a:buSzTx/>
              <a:buFontTx/>
              <a:buNone/>
              <a:tabLst/>
              <a:defRPr/>
            </a:pPr>
            <a:endParaRPr lang="en-US" sz="1100" b="0" i="0" dirty="0">
              <a:solidFill>
                <a:srgbClr val="171717"/>
              </a:solidFill>
              <a:effectLst/>
              <a:latin typeface="Segoe UI Light" panose="020B0502040204020203" pitchFamily="34" charset="0"/>
              <a:ea typeface="Calibri" panose="020F0502020204030204" pitchFamily="34" charset="0"/>
              <a:cs typeface="Segoe UI Light" panose="020B0502040204020203" pitchFamily="34"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r>
              <a:rPr lang="en-US" sz="1100" b="0" i="0" dirty="0">
                <a:solidFill>
                  <a:srgbClr val="171717"/>
                </a:solidFill>
                <a:effectLst/>
                <a:latin typeface="Segoe UI Light" panose="020B0502040204020203" pitchFamily="34" charset="0"/>
                <a:ea typeface="Calibri" panose="020F0502020204030204" pitchFamily="34" charset="0"/>
                <a:cs typeface="Segoe UI Light" panose="020B0502040204020203" pitchFamily="34" charset="0"/>
              </a:rPr>
              <a:t>Example: </a:t>
            </a:r>
            <a:r>
              <a:rPr lang="en-US" sz="1100" b="0" i="0" dirty="0">
                <a:solidFill>
                  <a:srgbClr val="171717"/>
                </a:solidFill>
                <a:effectLst/>
                <a:latin typeface="Segoe UI" panose="020B0502040204020203" pitchFamily="34" charset="0"/>
                <a:ea typeface="Calibri" panose="020F0502020204030204" pitchFamily="34" charset="0"/>
                <a:cs typeface="Segoe UI Light" panose="020B0502040204020203" pitchFamily="34" charset="0"/>
              </a:rPr>
              <a:t>Y</a:t>
            </a:r>
            <a:r>
              <a:rPr lang="en-US" sz="1100" b="0" i="0" dirty="0">
                <a:solidFill>
                  <a:srgbClr val="171717"/>
                </a:solidFill>
                <a:effectLst/>
                <a:latin typeface="Segoe UI" panose="020B0502040204020203" pitchFamily="34" charset="0"/>
              </a:rPr>
              <a:t>ou work in a large retail environment where IoT is deployed. The shelves have sensors monitoring the product for replenishment. The aisles in the store have cameras to monitor flow of people taking items off shelves. The combination of the sensors and cameras helps make the restocking of shelves quick and efficient.</a:t>
            </a:r>
            <a:endParaRPr lang="en-US" sz="880" dirty="0">
              <a:effectLst/>
              <a:latin typeface="Segoe UI Light" panose="020B0502040204020203" pitchFamily="34" charset="0"/>
              <a:ea typeface="Calibri" panose="020F0502020204030204"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3209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Learn units under this banner: Redis and API management. </a:t>
            </a:r>
          </a:p>
        </p:txBody>
      </p:sp>
      <p:sp>
        <p:nvSpPr>
          <p:cNvPr id="4" name="Slide Number Placeholder 3"/>
          <p:cNvSpPr>
            <a:spLocks noGrp="1"/>
          </p:cNvSpPr>
          <p:nvPr>
            <p:ph type="sldNum" sz="quarter" idx="5"/>
          </p:nvPr>
        </p:nvSpPr>
        <p:spPr/>
        <p:txBody>
          <a:bodyPr/>
          <a:lstStyle/>
          <a:p>
            <a:fld id="{79ED9CA1-4A12-4327-B19F-AF8FAAE8140B}" type="slidenum">
              <a:rPr lang="en-US" smtClean="0"/>
              <a:t>17</a:t>
            </a:fld>
            <a:endParaRPr lang="en-US"/>
          </a:p>
        </p:txBody>
      </p:sp>
    </p:spTree>
    <p:extLst>
      <p:ext uri="{BB962C8B-B14F-4D97-AF65-F5344CB8AC3E}">
        <p14:creationId xmlns:p14="http://schemas.microsoft.com/office/powerpoint/2010/main" val="3084863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Aft>
                <a:spcPts val="600"/>
              </a:spcAft>
              <a:buFont typeface="Arial" panose="020B0604020202020204" pitchFamily="34" charset="0"/>
              <a:buNone/>
            </a:pPr>
            <a:r>
              <a:rPr lang="en-US" dirty="0"/>
              <a:t>When would you consider to use an Azure Cache for Redis?</a:t>
            </a:r>
          </a:p>
          <a:p>
            <a:pPr marL="0" indent="0">
              <a:lnSpc>
                <a:spcPct val="90000"/>
              </a:lnSpc>
              <a:spcAft>
                <a:spcPts val="600"/>
              </a:spcAft>
              <a:buFont typeface="Arial" panose="020B0604020202020204" pitchFamily="34" charset="0"/>
              <a:buNone/>
            </a:pPr>
            <a:r>
              <a:rPr lang="en-US" dirty="0"/>
              <a:t>https://learn.microsoft.com/azure/azure-cache-for-redis/cache-overview</a:t>
            </a:r>
          </a:p>
        </p:txBody>
      </p:sp>
      <p:sp>
        <p:nvSpPr>
          <p:cNvPr id="4" name="Slide Number Placeholder 3"/>
          <p:cNvSpPr>
            <a:spLocks noGrp="1"/>
          </p:cNvSpPr>
          <p:nvPr>
            <p:ph type="sldNum" sz="quarter" idx="5"/>
          </p:nvPr>
        </p:nvSpPr>
        <p:spPr/>
        <p:txBody>
          <a:bodyPr/>
          <a:lstStyle/>
          <a:p>
            <a:fld id="{79ED9CA1-4A12-4327-B19F-AF8FAAE8140B}" type="slidenum">
              <a:rPr lang="en-US" smtClean="0"/>
              <a:t>18</a:t>
            </a:fld>
            <a:endParaRPr lang="en-US"/>
          </a:p>
        </p:txBody>
      </p:sp>
    </p:spTree>
    <p:extLst>
      <p:ext uri="{BB962C8B-B14F-4D97-AF65-F5344CB8AC3E}">
        <p14:creationId xmlns:p14="http://schemas.microsoft.com/office/powerpoint/2010/main" val="2348639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Azure Cache for Redis - https://docs.microsoft.com/azure/azure-cache-for-redis/cache-overview</a:t>
            </a:r>
          </a:p>
          <a:p>
            <a:r>
              <a:rPr lang="en-US" dirty="0"/>
              <a:t>What is Azure Cache Redis - https://docs.microsoft.com/learn/modules/intro-to-azure-cache-for-redis/2-what-is-azure-cache-for-redis</a:t>
            </a:r>
          </a:p>
        </p:txBody>
      </p:sp>
      <p:sp>
        <p:nvSpPr>
          <p:cNvPr id="4" name="Slide Number Placeholder 3"/>
          <p:cNvSpPr>
            <a:spLocks noGrp="1"/>
          </p:cNvSpPr>
          <p:nvPr>
            <p:ph type="sldNum" sz="quarter" idx="5"/>
          </p:nvPr>
        </p:nvSpPr>
        <p:spPr/>
        <p:txBody>
          <a:bodyPr/>
          <a:lstStyle/>
          <a:p>
            <a:fld id="{79ED9CA1-4A12-4327-B19F-AF8FAAE8140B}" type="slidenum">
              <a:rPr lang="en-US" smtClean="0"/>
              <a:t>19</a:t>
            </a:fld>
            <a:endParaRPr lang="en-US"/>
          </a:p>
        </p:txBody>
      </p:sp>
    </p:spTree>
    <p:extLst>
      <p:ext uri="{BB962C8B-B14F-4D97-AF65-F5344CB8AC3E}">
        <p14:creationId xmlns:p14="http://schemas.microsoft.com/office/powerpoint/2010/main" val="1605480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200"/>
              </a:spcBef>
              <a:spcAft>
                <a:spcPts val="0"/>
              </a:spcAft>
              <a:buClrTx/>
              <a:buSzTx/>
              <a:buFontTx/>
              <a:buNone/>
              <a:tabLst/>
              <a:defRPr/>
            </a:pPr>
            <a:r>
              <a:rPr lang="en-US" sz="1100" b="0" dirty="0">
                <a:solidFill>
                  <a:srgbClr val="000000"/>
                </a:solidFill>
                <a:effectLst/>
                <a:latin typeface="Consolas" panose="020B0609020204030204" pitchFamily="49" charset="0"/>
              </a:rPr>
              <a:t>Azure API Management - </a:t>
            </a:r>
            <a:r>
              <a:rPr lang="en-US" sz="1100" b="0" dirty="0">
                <a:solidFill>
                  <a:srgbClr val="A31515"/>
                </a:solidFill>
                <a:effectLst/>
                <a:latin typeface="Consolas" panose="020B0609020204030204" pitchFamily="49" charset="0"/>
              </a:rPr>
              <a:t>https://docs.microsoft.com/azure/api-management/api-management-key-concepts</a:t>
            </a:r>
            <a:endParaRPr lang="en-US" sz="1100" b="0" dirty="0">
              <a:solidFill>
                <a:srgbClr val="000000"/>
              </a:solidFill>
              <a:effectLst/>
              <a:latin typeface="Consolas" panose="020B0609020204030204" pitchFamily="49" charset="0"/>
            </a:endParaRPr>
          </a:p>
          <a:p>
            <a:pPr marL="0" marR="0">
              <a:lnSpc>
                <a:spcPct val="107000"/>
              </a:lnSpc>
              <a:spcBef>
                <a:spcPts val="200"/>
              </a:spcBef>
              <a:spcAft>
                <a:spcPts val="0"/>
              </a:spcAft>
            </a:pPr>
            <a:endParaRPr lang="en-US" sz="880" b="1" dirty="0">
              <a:effectLst/>
              <a:latin typeface="Segoe UI Light" panose="020B0502040204020203" pitchFamily="34" charset="0"/>
              <a:ea typeface="Times New Roman" panose="02020603050405020304" pitchFamily="18"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96733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 Learn units under this banner: Automated Deployment and App Configuration. </a:t>
            </a:r>
          </a:p>
        </p:txBody>
      </p:sp>
      <p:sp>
        <p:nvSpPr>
          <p:cNvPr id="4" name="Slide Number Placeholder 3"/>
          <p:cNvSpPr>
            <a:spLocks noGrp="1"/>
          </p:cNvSpPr>
          <p:nvPr>
            <p:ph type="sldNum" sz="quarter" idx="5"/>
          </p:nvPr>
        </p:nvSpPr>
        <p:spPr/>
        <p:txBody>
          <a:bodyPr/>
          <a:lstStyle/>
          <a:p>
            <a:fld id="{79ED9CA1-4A12-4327-B19F-AF8FAAE8140B}" type="slidenum">
              <a:rPr lang="en-US" smtClean="0"/>
              <a:t>21</a:t>
            </a:fld>
            <a:endParaRPr lang="en-US"/>
          </a:p>
        </p:txBody>
      </p:sp>
    </p:spTree>
    <p:extLst>
      <p:ext uri="{BB962C8B-B14F-4D97-AF65-F5344CB8AC3E}">
        <p14:creationId xmlns:p14="http://schemas.microsoft.com/office/powerpoint/2010/main" val="391979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dirty="0"/>
              <a:t>Design an application architecture solution - https://learn.microsoft.com/training/modules/design-application-architecture/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US" sz="1100" b="0" dirty="0">
                <a:solidFill>
                  <a:srgbClr val="000000"/>
                </a:solidFill>
                <a:effectLst/>
                <a:latin typeface="Consolas" panose="020B0609020204030204" pitchFamily="49" charset="0"/>
              </a:rPr>
              <a:t>What is Infrastructure as Code? https://docs.microsoft.</a:t>
            </a:r>
            <a:r>
              <a:rPr lang="en-US" sz="1100" b="0">
                <a:solidFill>
                  <a:srgbClr val="000000"/>
                </a:solidFill>
                <a:effectLst/>
                <a:latin typeface="Consolas" panose="020B0609020204030204" pitchFamily="49" charset="0"/>
              </a:rPr>
              <a:t>com/devops</a:t>
            </a:r>
            <a:r>
              <a:rPr lang="en-US" sz="1100" b="0" dirty="0">
                <a:solidFill>
                  <a:srgbClr val="000000"/>
                </a:solidFill>
                <a:effectLst/>
                <a:latin typeface="Consolas" panose="020B0609020204030204" pitchFamily="49" charset="0"/>
              </a:rPr>
              <a:t>/deliver/what-is-infrastructure-as-code</a:t>
            </a:r>
          </a:p>
          <a:p>
            <a:pPr marL="0" marR="0" lvl="0" indent="0" algn="l" defTabSz="914400" rtl="0" eaLnBrk="1" fontAlgn="auto" latinLnBrk="0" hangingPunct="1">
              <a:lnSpc>
                <a:spcPct val="100000"/>
              </a:lnSpc>
              <a:spcBef>
                <a:spcPts val="900"/>
              </a:spcBef>
              <a:spcAft>
                <a:spcPts val="900"/>
              </a:spcAft>
              <a:buClrTx/>
              <a:buSzTx/>
              <a:buFontTx/>
              <a:buNone/>
              <a:tabLst/>
              <a:defRPr/>
            </a:pPr>
            <a:endParaRPr lang="en-US" sz="1100" b="0" dirty="0">
              <a:solidFill>
                <a:srgbClr val="000000"/>
              </a:solidFill>
              <a:effectLst/>
              <a:latin typeface="Consolas" panose="020B0609020204030204" pitchFamily="49"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r>
              <a:rPr lang="en-US" sz="1100" b="0" dirty="0">
                <a:solidFill>
                  <a:srgbClr val="000000"/>
                </a:solidFill>
                <a:effectLst/>
                <a:latin typeface="Consolas" panose="020B0609020204030204" pitchFamily="49" charset="0"/>
              </a:rPr>
              <a:t>Use this slide to introduce </a:t>
            </a:r>
            <a:r>
              <a:rPr lang="en-US" sz="1100" b="0" dirty="0" err="1">
                <a:solidFill>
                  <a:srgbClr val="000000"/>
                </a:solidFill>
                <a:effectLst/>
                <a:latin typeface="Consolas" panose="020B0609020204030204" pitchFamily="49" charset="0"/>
              </a:rPr>
              <a:t>IaC</a:t>
            </a:r>
            <a:r>
              <a:rPr lang="en-US" sz="1100" b="0" dirty="0">
                <a:solidFill>
                  <a:srgbClr val="000000"/>
                </a:solidFill>
                <a:effectLst/>
                <a:latin typeface="Consolas" panose="020B0609020204030204" pitchFamily="49" charset="0"/>
              </a:rPr>
              <a:t> and why it is important. The next slide covers the tooling that can be used. </a:t>
            </a:r>
          </a:p>
          <a:p>
            <a:pPr marL="0" marR="0">
              <a:spcBef>
                <a:spcPts val="900"/>
              </a:spcBef>
              <a:spcAft>
                <a:spcPts val="900"/>
              </a:spcAft>
            </a:pPr>
            <a:endParaRPr lang="en-US" sz="880" dirty="0">
              <a:effectLst/>
              <a:latin typeface="Segoe UI Light" panose="020B0502040204020203" pitchFamily="34" charset="0"/>
              <a:ea typeface="Calibri" panose="020F0502020204030204"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850524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US" sz="1100" b="0" dirty="0">
                <a:solidFill>
                  <a:srgbClr val="000000"/>
                </a:solidFill>
                <a:effectLst/>
                <a:latin typeface="Consolas" panose="020B0609020204030204" pitchFamily="49" charset="0"/>
              </a:rPr>
              <a:t>Student content does not cover all the options shown on the slide.</a:t>
            </a:r>
          </a:p>
          <a:p>
            <a:pPr marL="0" marR="0" lvl="0" indent="0" algn="l" defTabSz="914400" rtl="0" eaLnBrk="1" fontAlgn="auto" latinLnBrk="0" hangingPunct="1">
              <a:lnSpc>
                <a:spcPct val="100000"/>
              </a:lnSpc>
              <a:spcBef>
                <a:spcPts val="900"/>
              </a:spcBef>
              <a:spcAft>
                <a:spcPts val="900"/>
              </a:spcAft>
              <a:buClrTx/>
              <a:buSzTx/>
              <a:buFontTx/>
              <a:buNone/>
              <a:tabLst/>
              <a:defRPr/>
            </a:pPr>
            <a:endParaRPr lang="en-US" sz="1100" b="0" dirty="0">
              <a:solidFill>
                <a:srgbClr val="000000"/>
              </a:solidFill>
              <a:effectLst/>
              <a:latin typeface="Consolas" panose="020B0609020204030204" pitchFamily="49"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r>
              <a:rPr lang="en-US" sz="1100" b="0" dirty="0">
                <a:solidFill>
                  <a:srgbClr val="000000"/>
                </a:solidFill>
                <a:effectLst/>
                <a:latin typeface="Consolas" panose="020B0609020204030204" pitchFamily="49" charset="0"/>
              </a:rPr>
              <a:t>Azure Resource Manager (ARM) templates</a:t>
            </a:r>
            <a:r>
              <a:rPr lang="en-US" sz="1100" b="0" dirty="0">
                <a:solidFill>
                  <a:srgbClr val="A31515"/>
                </a:solidFill>
                <a:effectLst/>
                <a:latin typeface="Consolas" panose="020B0609020204030204" pitchFamily="49" charset="0"/>
              </a:rPr>
              <a:t> - https://docs.microsoft.com/azure/azure-resource-manager/templates/overview</a:t>
            </a:r>
            <a:endParaRPr lang="en-US" sz="1100" b="0" dirty="0">
              <a:solidFill>
                <a:srgbClr val="000000"/>
              </a:solidFill>
              <a:effectLst/>
              <a:latin typeface="Consolas" panose="020B0609020204030204" pitchFamily="49"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r>
              <a:rPr lang="en-US" sz="1100" b="0" dirty="0">
                <a:solidFill>
                  <a:srgbClr val="000000"/>
                </a:solidFill>
                <a:effectLst/>
                <a:latin typeface="Consolas" panose="020B0609020204030204" pitchFamily="49" charset="0"/>
              </a:rPr>
              <a:t>Bicep</a:t>
            </a:r>
            <a:r>
              <a:rPr lang="en-US" sz="1100" b="0" dirty="0">
                <a:solidFill>
                  <a:srgbClr val="A31515"/>
                </a:solidFill>
                <a:effectLst/>
                <a:latin typeface="Consolas" panose="020B0609020204030204" pitchFamily="49" charset="0"/>
              </a:rPr>
              <a:t> - https://docs.microsoft.com/azure/azure-resource-manager/bicep/overview</a:t>
            </a:r>
          </a:p>
          <a:p>
            <a:pPr marL="0" marR="0" lvl="0" indent="0" algn="l" defTabSz="914400" rtl="0" eaLnBrk="1" fontAlgn="auto" latinLnBrk="0" hangingPunct="1">
              <a:lnSpc>
                <a:spcPct val="100000"/>
              </a:lnSpc>
              <a:spcBef>
                <a:spcPts val="900"/>
              </a:spcBef>
              <a:spcAft>
                <a:spcPts val="900"/>
              </a:spcAft>
              <a:buClrTx/>
              <a:buSzTx/>
              <a:buFontTx/>
              <a:buNone/>
              <a:tabLst/>
              <a:defRPr/>
            </a:pPr>
            <a:r>
              <a:rPr lang="en-US" sz="1100" b="0" dirty="0">
                <a:solidFill>
                  <a:srgbClr val="A31515"/>
                </a:solidFill>
                <a:effectLst/>
                <a:latin typeface="Consolas" panose="020B0609020204030204" pitchFamily="49" charset="0"/>
              </a:rPr>
              <a:t>Automation deployment - https://docs.microsoft.com/azure/virtual-machines/infrastructure-automation</a:t>
            </a:r>
            <a:endParaRPr lang="en-US" sz="1100" b="0" dirty="0">
              <a:solidFill>
                <a:srgbClr val="000000"/>
              </a:solidFill>
              <a:effectLst/>
              <a:latin typeface="Consolas" panose="020B0609020204030204" pitchFamily="49" charset="0"/>
            </a:endParaRPr>
          </a:p>
          <a:p>
            <a:pPr marL="0" marR="0">
              <a:spcBef>
                <a:spcPts val="900"/>
              </a:spcBef>
              <a:spcAft>
                <a:spcPts val="900"/>
              </a:spcAft>
            </a:pPr>
            <a:r>
              <a:rPr lang="en-US" sz="880" dirty="0">
                <a:effectLst/>
                <a:latin typeface="Segoe UI Light" panose="020B0502040204020203" pitchFamily="34" charset="0"/>
                <a:ea typeface="Calibri" panose="020F0502020204030204" pitchFamily="34" charset="0"/>
                <a:cs typeface="Segoe UI Light" panose="020B0502040204020203" pitchFamily="34" charset="0"/>
              </a:rPr>
              <a:t>Azure DevOps documentation - https://docs.microsoft.com/azure/devops</a:t>
            </a:r>
          </a:p>
          <a:p>
            <a:pPr marL="0" marR="0">
              <a:spcBef>
                <a:spcPts val="900"/>
              </a:spcBef>
              <a:spcAft>
                <a:spcPts val="900"/>
              </a:spcAft>
            </a:pPr>
            <a:r>
              <a:rPr lang="en-US" sz="880" dirty="0">
                <a:effectLst/>
                <a:latin typeface="Segoe UI Light" panose="020B0502040204020203" pitchFamily="34" charset="0"/>
                <a:ea typeface="Calibri" panose="020F0502020204030204" pitchFamily="34" charset="0"/>
                <a:cs typeface="Segoe UI Light" panose="020B0502040204020203" pitchFamily="34" charset="0"/>
              </a:rPr>
              <a:t>GitHub Actions - https://docs.github.com/actions</a:t>
            </a:r>
          </a:p>
          <a:p>
            <a:pPr marL="0" marR="0">
              <a:spcBef>
                <a:spcPts val="900"/>
              </a:spcBef>
              <a:spcAft>
                <a:spcPts val="900"/>
              </a:spcAft>
            </a:pPr>
            <a:r>
              <a:rPr lang="en-US" sz="880" dirty="0">
                <a:effectLst/>
                <a:latin typeface="Segoe UI Light" panose="020B0502040204020203" pitchFamily="34" charset="0"/>
                <a:ea typeface="Calibri" panose="020F0502020204030204" pitchFamily="34" charset="0"/>
                <a:cs typeface="Segoe UI Light" panose="020B0502040204020203" pitchFamily="34" charset="0"/>
              </a:rPr>
              <a:t>Terraform by </a:t>
            </a:r>
            <a:r>
              <a:rPr lang="en-US" sz="880" dirty="0" err="1">
                <a:effectLst/>
                <a:latin typeface="Segoe UI Light" panose="020B0502040204020203" pitchFamily="34" charset="0"/>
                <a:ea typeface="Calibri" panose="020F0502020204030204" pitchFamily="34" charset="0"/>
                <a:cs typeface="Segoe UI Light" panose="020B0502040204020203" pitchFamily="34" charset="0"/>
              </a:rPr>
              <a:t>Hashicorp</a:t>
            </a:r>
            <a:r>
              <a:rPr lang="en-US" sz="880" dirty="0">
                <a:effectLst/>
                <a:latin typeface="Segoe UI Light" panose="020B0502040204020203" pitchFamily="34" charset="0"/>
                <a:ea typeface="Calibri" panose="020F0502020204030204" pitchFamily="34" charset="0"/>
                <a:cs typeface="Segoe UI Light" panose="020B0502040204020203" pitchFamily="34" charset="0"/>
              </a:rPr>
              <a:t> - https://www.terraform.io/</a:t>
            </a:r>
          </a:p>
          <a:p>
            <a:pPr marL="0" marR="0">
              <a:spcBef>
                <a:spcPts val="900"/>
              </a:spcBef>
              <a:spcAft>
                <a:spcPts val="900"/>
              </a:spcAft>
            </a:pPr>
            <a:r>
              <a:rPr lang="en-US" sz="880" dirty="0">
                <a:effectLst/>
                <a:latin typeface="Segoe UI Light" panose="020B0502040204020203" pitchFamily="34" charset="0"/>
                <a:ea typeface="Calibri" panose="020F0502020204030204" pitchFamily="34" charset="0"/>
                <a:cs typeface="Segoe UI Light" panose="020B0502040204020203" pitchFamily="34" charset="0"/>
              </a:rPr>
              <a:t>Jenkins - https://www.jenkins.io/</a:t>
            </a:r>
          </a:p>
          <a:p>
            <a:pPr marL="0" marR="0">
              <a:spcBef>
                <a:spcPts val="900"/>
              </a:spcBef>
              <a:spcAft>
                <a:spcPts val="900"/>
              </a:spcAft>
            </a:pPr>
            <a:endParaRPr lang="en-US" sz="880" dirty="0">
              <a:effectLst/>
              <a:latin typeface="Segoe UI Light" panose="020B0502040204020203" pitchFamily="34" charset="0"/>
              <a:ea typeface="Calibri" panose="020F0502020204030204" pitchFamily="34" charset="0"/>
              <a:cs typeface="Segoe UI Light" panose="020B0502040204020203" pitchFamily="34" charset="0"/>
            </a:endParaRPr>
          </a:p>
          <a:p>
            <a:pPr marL="0" marR="0">
              <a:spcBef>
                <a:spcPts val="900"/>
              </a:spcBef>
              <a:spcAft>
                <a:spcPts val="900"/>
              </a:spcAft>
            </a:pPr>
            <a:r>
              <a:rPr lang="en-US" sz="880" dirty="0">
                <a:effectLst/>
                <a:latin typeface="Segoe UI Light" panose="020B0502040204020203" pitchFamily="34" charset="0"/>
                <a:ea typeface="Calibri" panose="020F0502020204030204" pitchFamily="34" charset="0"/>
                <a:cs typeface="Segoe UI Light" panose="020B0502040204020203" pitchFamily="34" charset="0"/>
              </a:rPr>
              <a:t>Could also mention:</a:t>
            </a:r>
          </a:p>
          <a:p>
            <a:pPr marL="0" marR="0">
              <a:spcBef>
                <a:spcPts val="900"/>
              </a:spcBef>
              <a:spcAft>
                <a:spcPts val="900"/>
              </a:spcAft>
            </a:pPr>
            <a:r>
              <a:rPr lang="en-US" sz="880" dirty="0">
                <a:effectLst/>
                <a:latin typeface="Segoe UI Light" panose="020B0502040204020203" pitchFamily="34" charset="0"/>
                <a:ea typeface="Calibri" panose="020F0502020204030204" pitchFamily="34" charset="0"/>
                <a:cs typeface="Segoe UI Light" panose="020B0502040204020203" pitchFamily="34" charset="0"/>
              </a:rPr>
              <a:t>Python with </a:t>
            </a:r>
            <a:r>
              <a:rPr lang="en-US" sz="880" dirty="0" err="1">
                <a:effectLst/>
                <a:latin typeface="Segoe UI Light" panose="020B0502040204020203" pitchFamily="34" charset="0"/>
                <a:ea typeface="Calibri" panose="020F0502020204030204" pitchFamily="34" charset="0"/>
                <a:cs typeface="Segoe UI Light" panose="020B0502040204020203" pitchFamily="34" charset="0"/>
              </a:rPr>
              <a:t>Pulumi</a:t>
            </a:r>
            <a:r>
              <a:rPr lang="en-US" sz="880" dirty="0">
                <a:effectLst/>
                <a:latin typeface="Segoe UI Light" panose="020B0502040204020203" pitchFamily="34" charset="0"/>
                <a:ea typeface="Calibri" panose="020F0502020204030204" pitchFamily="34" charset="0"/>
                <a:cs typeface="Segoe UI Light" panose="020B0502040204020203" pitchFamily="34" charset="0"/>
              </a:rPr>
              <a:t> - https://devblogs.microsoft.com/devops/infrastructure-as-code-azure-python-wpulumi/</a:t>
            </a:r>
          </a:p>
          <a:p>
            <a:pPr marL="0" marR="0">
              <a:spcBef>
                <a:spcPts val="900"/>
              </a:spcBef>
              <a:spcAft>
                <a:spcPts val="900"/>
              </a:spcAft>
            </a:pPr>
            <a:r>
              <a:rPr lang="en-US" sz="880" dirty="0">
                <a:effectLst/>
                <a:latin typeface="Segoe UI Light" panose="020B0502040204020203" pitchFamily="34" charset="0"/>
                <a:ea typeface="Calibri" panose="020F0502020204030204" pitchFamily="34" charset="0"/>
                <a:cs typeface="Segoe UI Light" panose="020B0502040204020203" pitchFamily="34" charset="0"/>
              </a:rPr>
              <a:t>Chef Automate - https://docs.chef.io/azure_marketplace/</a:t>
            </a:r>
          </a:p>
          <a:p>
            <a:pPr marL="0" marR="0">
              <a:spcBef>
                <a:spcPts val="900"/>
              </a:spcBef>
              <a:spcAft>
                <a:spcPts val="900"/>
              </a:spcAft>
            </a:pPr>
            <a:r>
              <a:rPr lang="en-US" sz="880" dirty="0">
                <a:effectLst/>
                <a:latin typeface="Segoe UI Light" panose="020B0502040204020203" pitchFamily="34" charset="0"/>
                <a:ea typeface="Calibri" panose="020F0502020204030204" pitchFamily="34" charset="0"/>
                <a:cs typeface="Segoe UI Light" panose="020B0502040204020203" pitchFamily="34" charset="0"/>
              </a:rPr>
              <a:t>Ansible - https://docs.microsoft.com/azure/developer/ansible/overview</a:t>
            </a:r>
          </a:p>
          <a:p>
            <a:pPr marL="0" marR="0">
              <a:spcBef>
                <a:spcPts val="900"/>
              </a:spcBef>
              <a:spcAft>
                <a:spcPts val="900"/>
              </a:spcAft>
            </a:pPr>
            <a:endParaRPr lang="en-US" sz="880" dirty="0">
              <a:effectLst/>
              <a:latin typeface="Segoe UI Light" panose="020B0502040204020203" pitchFamily="34" charset="0"/>
              <a:ea typeface="Calibri" panose="020F0502020204030204" pitchFamily="34" charset="0"/>
              <a:cs typeface="Segoe UI Light" panose="020B0502040204020203" pitchFamily="34" charset="0"/>
            </a:endParaRPr>
          </a:p>
          <a:p>
            <a:pPr marL="0" marR="0">
              <a:spcBef>
                <a:spcPts val="900"/>
              </a:spcBef>
              <a:spcAft>
                <a:spcPts val="900"/>
              </a:spcAft>
            </a:pPr>
            <a:r>
              <a:rPr lang="en-US" sz="880" dirty="0">
                <a:effectLst/>
                <a:latin typeface="Segoe UI Light" panose="020B0502040204020203" pitchFamily="34" charset="0"/>
                <a:ea typeface="Calibri" panose="020F0502020204030204" pitchFamily="34" charset="0"/>
                <a:cs typeface="Segoe UI Light" panose="020B0502040204020203" pitchFamily="34" charset="0"/>
              </a:rPr>
              <a:t>And:</a:t>
            </a:r>
          </a:p>
          <a:p>
            <a:pPr marL="0" marR="0">
              <a:spcBef>
                <a:spcPts val="900"/>
              </a:spcBef>
              <a:spcAft>
                <a:spcPts val="900"/>
              </a:spcAft>
            </a:pPr>
            <a:r>
              <a:rPr lang="en-US" sz="880" dirty="0">
                <a:effectLst/>
                <a:latin typeface="Segoe UI Light" panose="020B0502040204020203" pitchFamily="34" charset="0"/>
                <a:ea typeface="Calibri" panose="020F0502020204030204" pitchFamily="34" charset="0"/>
                <a:cs typeface="Segoe UI Light" panose="020B0502040204020203" pitchFamily="34" charset="0"/>
              </a:rPr>
              <a:t>Azure Chaos Studio - https://azure.microsoft.com/services/chaos-studio/</a:t>
            </a:r>
          </a:p>
          <a:p>
            <a:pPr marL="0" marR="0">
              <a:spcBef>
                <a:spcPts val="900"/>
              </a:spcBef>
              <a:spcAft>
                <a:spcPts val="900"/>
              </a:spcAft>
            </a:pPr>
            <a:endParaRPr lang="en-US" sz="880" dirty="0">
              <a:effectLst/>
              <a:latin typeface="Segoe UI Light" panose="020B0502040204020203" pitchFamily="34" charset="0"/>
              <a:ea typeface="Calibri" panose="020F0502020204030204"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306678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200"/>
              </a:spcBef>
              <a:spcAft>
                <a:spcPts val="0"/>
              </a:spcAft>
              <a:buClrTx/>
              <a:buSzTx/>
              <a:buFontTx/>
              <a:buNone/>
              <a:tabLst/>
              <a:defRPr/>
            </a:pPr>
            <a:r>
              <a:rPr lang="en-US" sz="800" b="0" dirty="0">
                <a:solidFill>
                  <a:srgbClr val="000000"/>
                </a:solidFill>
                <a:effectLst/>
                <a:latin typeface="Consolas" panose="020B0609020204030204" pitchFamily="49" charset="0"/>
              </a:rPr>
              <a:t>Azure App Configuration</a:t>
            </a:r>
            <a:r>
              <a:rPr lang="en-US" sz="800" b="0" dirty="0">
                <a:solidFill>
                  <a:srgbClr val="A31515"/>
                </a:solidFill>
                <a:effectLst/>
                <a:latin typeface="Consolas" panose="020B0609020204030204" pitchFamily="49" charset="0"/>
              </a:rPr>
              <a:t> - https://docs.microsoft.com/azure/azure-app-configuration/overview</a:t>
            </a:r>
            <a:endParaRPr lang="en-US" sz="800" b="0" dirty="0">
              <a:solidFill>
                <a:srgbClr val="000000"/>
              </a:solidFill>
              <a:effectLst/>
              <a:latin typeface="Consolas" panose="020B0609020204030204" pitchFamily="49" charset="0"/>
            </a:endParaRPr>
          </a:p>
          <a:p>
            <a:pPr marL="0" marR="0">
              <a:lnSpc>
                <a:spcPct val="107000"/>
              </a:lnSpc>
              <a:spcBef>
                <a:spcPts val="200"/>
              </a:spcBef>
              <a:spcAft>
                <a:spcPts val="0"/>
              </a:spcAft>
            </a:pPr>
            <a:endParaRPr lang="en-US" sz="800" b="1" dirty="0">
              <a:solidFill>
                <a:srgbClr val="1F3763"/>
              </a:solidFill>
              <a:effectLst/>
              <a:latin typeface="Segoe UI Light" panose="020B0502040204020203" pitchFamily="34" charset="0"/>
              <a:ea typeface="Yu Gothic Light" panose="020B0300000000000000" pitchFamily="34" charset="-128"/>
              <a:cs typeface="Segoe UI Light" panose="020B0502040204020203" pitchFamily="34" charset="0"/>
            </a:endParaRPr>
          </a:p>
          <a:p>
            <a:pPr marL="0" marR="0">
              <a:spcBef>
                <a:spcPts val="900"/>
              </a:spcBef>
              <a:spcAft>
                <a:spcPts val="900"/>
              </a:spcAft>
            </a:pPr>
            <a:r>
              <a:rPr lang="en-US" sz="900" dirty="0">
                <a:effectLst/>
                <a:latin typeface="Calibri" panose="020F0502020204030204" pitchFamily="34" charset="0"/>
                <a:ea typeface="Calibri" panose="020F0502020204030204" pitchFamily="34" charset="0"/>
                <a:cs typeface="Arial" panose="020B0604020202020204" pitchFamily="34" charset="0"/>
              </a:rPr>
              <a:t>While any application can make use of App Configuration, the following examples are the types of application that benefit from the use of it:</a:t>
            </a:r>
          </a:p>
          <a:p>
            <a:pPr marL="285750" marR="0" lvl="0" indent="-285750">
              <a:lnSpc>
                <a:spcPct val="107000"/>
              </a:lnSpc>
              <a:spcBef>
                <a:spcPts val="0"/>
              </a:spcBef>
              <a:spcAft>
                <a:spcPts val="0"/>
              </a:spcAft>
              <a:buFont typeface="Arial" panose="020B0604020202020204" pitchFamily="34" charset="0"/>
              <a:buChar char="•"/>
            </a:pPr>
            <a:r>
              <a:rPr lang="en-US" sz="900" dirty="0">
                <a:effectLst/>
                <a:latin typeface="Calibri" panose="020F0502020204030204" pitchFamily="34" charset="0"/>
                <a:ea typeface="Calibri" panose="020F0502020204030204" pitchFamily="34" charset="0"/>
                <a:cs typeface="Arial" panose="020B0604020202020204" pitchFamily="34" charset="0"/>
              </a:rPr>
              <a:t>Microservices based on Azure Kubernetes Service, Azure Service Fabric, or other containerized apps deployed in one or more geographies</a:t>
            </a:r>
          </a:p>
          <a:p>
            <a:pPr marL="285750" marR="0" lvl="0" indent="-285750">
              <a:lnSpc>
                <a:spcPct val="107000"/>
              </a:lnSpc>
              <a:spcBef>
                <a:spcPts val="0"/>
              </a:spcBef>
              <a:spcAft>
                <a:spcPts val="0"/>
              </a:spcAft>
              <a:buFont typeface="Arial" panose="020B0604020202020204" pitchFamily="34" charset="0"/>
              <a:buChar char="•"/>
            </a:pPr>
            <a:r>
              <a:rPr lang="en-US" sz="900" dirty="0">
                <a:effectLst/>
                <a:latin typeface="Calibri" panose="020F0502020204030204" pitchFamily="34" charset="0"/>
                <a:ea typeface="Calibri" panose="020F0502020204030204" pitchFamily="34" charset="0"/>
                <a:cs typeface="Arial" panose="020B0604020202020204" pitchFamily="34" charset="0"/>
              </a:rPr>
              <a:t>Serverless apps, which include Azure Functions or other event-driven stateless compute apps</a:t>
            </a:r>
          </a:p>
          <a:p>
            <a:pPr marL="285750" marR="0" lvl="0" indent="-285750">
              <a:lnSpc>
                <a:spcPct val="107000"/>
              </a:lnSpc>
              <a:spcBef>
                <a:spcPts val="0"/>
              </a:spcBef>
              <a:spcAft>
                <a:spcPts val="800"/>
              </a:spcAft>
              <a:buFont typeface="Arial" panose="020B0604020202020204" pitchFamily="34" charset="0"/>
              <a:buChar char="•"/>
            </a:pPr>
            <a:r>
              <a:rPr lang="en-US" sz="900" dirty="0">
                <a:effectLst/>
                <a:latin typeface="Calibri" panose="020F0502020204030204" pitchFamily="34" charset="0"/>
                <a:ea typeface="Calibri" panose="020F0502020204030204" pitchFamily="34" charset="0"/>
                <a:cs typeface="Arial" panose="020B0604020202020204" pitchFamily="34" charset="0"/>
              </a:rPr>
              <a:t>Continuous deployment pipeline</a:t>
            </a:r>
          </a:p>
          <a:p>
            <a:pPr marL="0" marR="0">
              <a:lnSpc>
                <a:spcPct val="107000"/>
              </a:lnSpc>
              <a:spcBef>
                <a:spcPts val="200"/>
              </a:spcBef>
              <a:spcAft>
                <a:spcPts val="0"/>
              </a:spcAft>
            </a:pPr>
            <a:endParaRPr lang="en-US" sz="880" b="1" dirty="0">
              <a:effectLst/>
              <a:latin typeface="Segoe UI Light" panose="020B0502040204020203" pitchFamily="34" charset="0"/>
              <a:ea typeface="Times New Roman" panose="02020603050405020304" pitchFamily="18"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087298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Serverless Functions reference architectures - https://docs.microsoft.com/azure/architecture/serverless-quest/reference-architectures</a:t>
            </a:r>
          </a:p>
        </p:txBody>
      </p:sp>
      <p:sp>
        <p:nvSpPr>
          <p:cNvPr id="4" name="Slide Number Placeholder 3"/>
          <p:cNvSpPr>
            <a:spLocks noGrp="1"/>
          </p:cNvSpPr>
          <p:nvPr>
            <p:ph type="sldNum" sz="quarter" idx="5"/>
          </p:nvPr>
        </p:nvSpPr>
        <p:spPr/>
        <p:txBody>
          <a:bodyPr/>
          <a:lstStyle/>
          <a:p>
            <a:fld id="{79ED9CA1-4A12-4327-B19F-AF8FAAE8140B}" type="slidenum">
              <a:rPr lang="en-US" smtClean="0"/>
              <a:t>26</a:t>
            </a:fld>
            <a:endParaRPr lang="en-US"/>
          </a:p>
        </p:txBody>
      </p:sp>
    </p:spTree>
    <p:extLst>
      <p:ext uri="{BB962C8B-B14F-4D97-AF65-F5344CB8AC3E}">
        <p14:creationId xmlns:p14="http://schemas.microsoft.com/office/powerpoint/2010/main" val="3779739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discuss the process you are trying to design. Select a service from the bottom row. </a:t>
            </a:r>
          </a:p>
          <a:p>
            <a:endParaRPr lang="en-US" dirty="0"/>
          </a:p>
          <a:p>
            <a:r>
              <a:rPr lang="en-US" dirty="0"/>
              <a:t>Image storage = Blob</a:t>
            </a:r>
          </a:p>
          <a:p>
            <a:r>
              <a:rPr lang="en-US" dirty="0"/>
              <a:t>Notification = Event Grid</a:t>
            </a:r>
          </a:p>
          <a:p>
            <a:r>
              <a:rPr lang="en-US" dirty="0"/>
              <a:t>Event storage = Service Bus</a:t>
            </a:r>
          </a:p>
          <a:p>
            <a:r>
              <a:rPr lang="en-US" dirty="0"/>
              <a:t>Send messages to scanning = Function</a:t>
            </a:r>
          </a:p>
          <a:p>
            <a:r>
              <a:rPr lang="en-US" dirty="0"/>
              <a:t>Send email notification = Logic apps</a:t>
            </a:r>
          </a:p>
          <a:p>
            <a:endParaRPr lang="en-US" dirty="0"/>
          </a:p>
          <a:p>
            <a:r>
              <a:rPr lang="en-US" dirty="0"/>
              <a:t>Other solutions may be possible. Discuss pros and cons. You could discuss the web server and product database options. </a:t>
            </a:r>
          </a:p>
        </p:txBody>
      </p:sp>
      <p:sp>
        <p:nvSpPr>
          <p:cNvPr id="4" name="Slide Number Placeholder 3"/>
          <p:cNvSpPr>
            <a:spLocks noGrp="1"/>
          </p:cNvSpPr>
          <p:nvPr>
            <p:ph type="sldNum" sz="quarter" idx="5"/>
          </p:nvPr>
        </p:nvSpPr>
        <p:spPr/>
        <p:txBody>
          <a:bodyPr/>
          <a:lstStyle/>
          <a:p>
            <a:fld id="{79ED9CA1-4A12-4327-B19F-AF8FAAE8140B}" type="slidenum">
              <a:rPr lang="en-US" smtClean="0"/>
              <a:t>27</a:t>
            </a:fld>
            <a:endParaRPr lang="en-US"/>
          </a:p>
        </p:txBody>
      </p:sp>
    </p:spTree>
    <p:extLst>
      <p:ext uri="{BB962C8B-B14F-4D97-AF65-F5344CB8AC3E}">
        <p14:creationId xmlns:p14="http://schemas.microsoft.com/office/powerpoint/2010/main" val="3635613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FF"/>
                </a:solidFill>
                <a:effectLst/>
                <a:latin typeface="Consolas" panose="020B0609020204030204" pitchFamily="49" charset="0"/>
              </a:rPr>
              <a:t>Additional questions are available in Microsoft Forms – </a:t>
            </a:r>
          </a:p>
          <a:p>
            <a:r>
              <a:rPr lang="en-US" b="0">
                <a:solidFill>
                  <a:srgbClr val="000000"/>
                </a:solidFill>
                <a:effectLst/>
                <a:latin typeface="Consolas" panose="020B0609020204030204" pitchFamily="49" charset="0"/>
              </a:rPr>
              <a:t>AZ-305 Design an application architecture solution (Module 06) - https://forms.office.com/Pages/ShareFormPage.aspx?id=v4j5cvGGr0GRqy180BHbR5NEFZBpuAZBgxPOGXi_gX5UMzA1SVNWTE1NRUxRODYxNjg1MlJGTktVTS4u&amp;sharetoken=7t8A2SPaxPdWKwKGlf1n&amp;wdLOR=cF0719E4F-A582-4249-9F49-099572F61311</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Choose a messaging model in Azure to loosely connect your services - Learn </a:t>
            </a:r>
            <a:r>
              <a:rPr lang="en-US" b="0" dirty="0">
                <a:solidFill>
                  <a:srgbClr val="A31515"/>
                </a:solidFill>
                <a:effectLst/>
                <a:latin typeface="Consolas" panose="020B0609020204030204" pitchFamily="49" charset="0"/>
              </a:rPr>
              <a:t>- https://docs.microsoft.com/learn/modules/implement-message-workflows-with-service-bus/</a:t>
            </a:r>
            <a:endParaRPr lang="en-US" b="0" dirty="0">
              <a:solidFill>
                <a:srgbClr val="000000"/>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Consolas" panose="020B0609020204030204" pitchFamily="49" charset="0"/>
              </a:rPr>
              <a:t>Introduction to Event Hubs - Learn </a:t>
            </a:r>
            <a:r>
              <a:rPr lang="en-US" b="0" dirty="0">
                <a:solidFill>
                  <a:srgbClr val="A31515"/>
                </a:solidFill>
                <a:effectLst/>
                <a:latin typeface="Consolas" panose="020B0609020204030204" pitchFamily="49" charset="0"/>
              </a:rPr>
              <a:t>- https://docs.microsoft.com/learn/modules/intro-to-event-hubs/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Deploy Azure infrastructure by using JSON ARM templates - Learn </a:t>
            </a:r>
            <a:r>
              <a:rPr lang="en-US" b="0" dirty="0">
                <a:solidFill>
                  <a:srgbClr val="A31515"/>
                </a:solidFill>
                <a:effectLst/>
                <a:latin typeface="Consolas" panose="020B0609020204030204" pitchFamily="49" charset="0"/>
              </a:rPr>
              <a:t>- https://docs.microsoft.com/learn/modules/create-azure-resource-manager-template-vs-code/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Introduction to infrastructure as code using Bicep - Learn </a:t>
            </a:r>
            <a:r>
              <a:rPr lang="en-US" b="0" dirty="0">
                <a:solidFill>
                  <a:srgbClr val="A31515"/>
                </a:solidFill>
                <a:effectLst/>
                <a:latin typeface="Consolas" panose="020B0609020204030204" pitchFamily="49" charset="0"/>
              </a:rPr>
              <a:t>- https://docs.microsoft.com/learn/modules/introduction-to-infrastructure-as-code-using-bicep/</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Message queues and stream processing - Learn </a:t>
            </a:r>
            <a:r>
              <a:rPr lang="en-US" b="0" dirty="0">
                <a:solidFill>
                  <a:srgbClr val="A31515"/>
                </a:solidFill>
                <a:effectLst/>
                <a:latin typeface="Consolas" panose="020B0609020204030204" pitchFamily="49" charset="0"/>
              </a:rPr>
              <a:t>- https://docs.microsoft.com/learn/modules/cmu-message-queues-streams/</a:t>
            </a:r>
            <a:endParaRPr lang="en-US" b="0" dirty="0">
              <a:solidFill>
                <a:srgbClr val="000000"/>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Consolas" panose="020B0609020204030204" pitchFamily="49" charset="0"/>
              </a:rPr>
              <a:t>Implement a Service bus topic and queue - </a:t>
            </a:r>
            <a:r>
              <a:rPr lang="en-US" sz="1200" b="0" u="none" dirty="0">
                <a:solidFill>
                  <a:srgbClr val="2F5496"/>
                </a:solidFill>
                <a:effectLst/>
                <a:latin typeface="Calibri" panose="020F0502020204030204" pitchFamily="34" charset="0"/>
                <a:ea typeface="Yu Gothic Light" panose="020B0300000000000000" pitchFamily="34" charset="-128"/>
                <a:cs typeface="Times New Roman" panose="02020603050405020304" pitchFamily="18" charset="0"/>
              </a:rPr>
              <a:t>https://docs.microsoft.com/learn/modules/implement-message-workflows-with-service-bus/3-exercise-implement-a-service-bus-topic-and-queue</a:t>
            </a:r>
            <a:endParaRPr lang="en-US" b="1" u="none" dirty="0">
              <a:solidFill>
                <a:srgbClr val="0000FF"/>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507DC7E-BC41-4478-BA30-CBCC3A644F0A}" type="slidenum">
              <a:rPr lang="en-US" smtClean="0"/>
              <a:t>29</a:t>
            </a:fld>
            <a:endParaRPr lang="en-US" dirty="0"/>
          </a:p>
        </p:txBody>
      </p:sp>
    </p:spTree>
    <p:extLst>
      <p:ext uri="{BB962C8B-B14F-4D97-AF65-F5344CB8AC3E}">
        <p14:creationId xmlns:p14="http://schemas.microsoft.com/office/powerpoint/2010/main" val="295262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the use of Event Hub and Functions. </a:t>
            </a:r>
          </a:p>
          <a:p>
            <a:r>
              <a:rPr lang="en-US" dirty="0"/>
              <a:t>Serverless event-driven architecture -  https://docs.microsoft.com/azure/architecture/solution-ideas/articles/serverless-event-processing-filtering</a:t>
            </a:r>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31</a:t>
            </a:fld>
            <a:endParaRPr lang="en-US"/>
          </a:p>
        </p:txBody>
      </p:sp>
    </p:spTree>
    <p:extLst>
      <p:ext uri="{BB962C8B-B14F-4D97-AF65-F5344CB8AC3E}">
        <p14:creationId xmlns:p14="http://schemas.microsoft.com/office/powerpoint/2010/main" val="1418261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architecture ties together many different systems. </a:t>
            </a:r>
          </a:p>
          <a:p>
            <a:r>
              <a:rPr lang="en-US" dirty="0"/>
              <a:t>IoT Connected Platform - https://docs.microsoft.com/azure/architecture/solution-ideas/articles/iot-connected-platform</a:t>
            </a:r>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32</a:t>
            </a:fld>
            <a:endParaRPr lang="en-US"/>
          </a:p>
        </p:txBody>
      </p:sp>
    </p:spTree>
    <p:extLst>
      <p:ext uri="{BB962C8B-B14F-4D97-AF65-F5344CB8AC3E}">
        <p14:creationId xmlns:p14="http://schemas.microsoft.com/office/powerpoint/2010/main" val="438498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way to describe how Event Grid can be used.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Application integration using Azure Event Grid - https://docs.microsoft.com/azure/architecture/solution-ideas/articles/application-integration-using-event-grid</a:t>
            </a:r>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33</a:t>
            </a:fld>
            <a:endParaRPr lang="en-US"/>
          </a:p>
        </p:txBody>
      </p:sp>
    </p:spTree>
    <p:extLst>
      <p:ext uri="{BB962C8B-B14F-4D97-AF65-F5344CB8AC3E}">
        <p14:creationId xmlns:p14="http://schemas.microsoft.com/office/powerpoint/2010/main" val="3856314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 typeface="Calibri" panose="020F0502020204030204" pitchFamily="34" charset="0"/>
              <a:buNone/>
              <a:tabLst/>
              <a:defRPr/>
            </a:pPr>
            <a:r>
              <a:rPr lang="en-US" sz="800" dirty="0"/>
              <a:t>Exam page - https://docs.microsoft.com/learn/certifications/exams/az-305</a:t>
            </a:r>
          </a:p>
          <a:p>
            <a:pPr marL="0" marR="0" lvl="0" indent="0">
              <a:lnSpc>
                <a:spcPct val="107000"/>
              </a:lnSpc>
              <a:spcBef>
                <a:spcPts val="0"/>
              </a:spcBef>
              <a:spcAft>
                <a:spcPts val="800"/>
              </a:spcAft>
              <a:buFont typeface="Calibri" panose="020F0502020204030204" pitchFamily="34" charset="0"/>
              <a:buNone/>
            </a:pPr>
            <a:r>
              <a:rPr lang="en-US" sz="880" dirty="0">
                <a:effectLst/>
                <a:latin typeface="Segoe UI Light" panose="020B0502040204020203" pitchFamily="34" charset="0"/>
                <a:ea typeface="Calibri" panose="020F0502020204030204" pitchFamily="34" charset="0"/>
                <a:cs typeface="Segoe UI Light" panose="020B0502040204020203" pitchFamily="34" charset="0"/>
              </a:rPr>
              <a:t>	</a:t>
            </a:r>
          </a:p>
          <a:p>
            <a:pPr marL="0" marR="0">
              <a:lnSpc>
                <a:spcPct val="107000"/>
              </a:lnSpc>
              <a:spcBef>
                <a:spcPts val="200"/>
              </a:spcBef>
              <a:spcAft>
                <a:spcPts val="0"/>
              </a:spcAft>
            </a:pPr>
            <a:r>
              <a:rPr lang="en-US" sz="880" b="1" dirty="0">
                <a:solidFill>
                  <a:srgbClr val="2F5496"/>
                </a:solidFill>
                <a:effectLst/>
                <a:latin typeface="Segoe UI Light" panose="020B0502040204020203" pitchFamily="34" charset="0"/>
                <a:ea typeface="Times New Roman" panose="02020603050405020304" pitchFamily="18" charset="0"/>
                <a:cs typeface="Segoe UI Light" panose="020B0502040204020203" pitchFamily="34" charset="0"/>
              </a:rPr>
              <a:t>Prerequisites</a:t>
            </a:r>
            <a:endParaRPr lang="en-US" sz="880" b="1" dirty="0">
              <a:solidFill>
                <a:srgbClr val="2F5496"/>
              </a:solidFill>
              <a:effectLst/>
              <a:latin typeface="Segoe UI Light" panose="020B0502040204020203" pitchFamily="34" charset="0"/>
              <a:ea typeface="Yu Gothic Light" panose="020B0300000000000000" pitchFamily="34" charset="-128"/>
              <a:cs typeface="Segoe UI Light" panose="020B0502040204020203" pitchFamily="34" charset="0"/>
            </a:endParaRPr>
          </a:p>
          <a:p>
            <a:pPr marL="285750" marR="0" lvl="0" indent="-285750">
              <a:lnSpc>
                <a:spcPct val="107000"/>
              </a:lnSpc>
              <a:spcBef>
                <a:spcPts val="0"/>
              </a:spcBef>
              <a:spcAft>
                <a:spcPts val="0"/>
              </a:spcAft>
              <a:buFont typeface="Arial" panose="020B0604020202020204" pitchFamily="34" charset="0"/>
              <a:buChar char="•"/>
            </a:pPr>
            <a:r>
              <a:rPr lang="en-US" sz="880" dirty="0">
                <a:effectLst/>
                <a:latin typeface="Segoe UI Light" panose="020B0502040204020203" pitchFamily="34" charset="0"/>
                <a:ea typeface="Calibri" panose="020F0502020204030204" pitchFamily="34" charset="0"/>
                <a:cs typeface="Segoe UI Light" panose="020B0502040204020203" pitchFamily="34" charset="0"/>
              </a:rPr>
              <a:t>Working experience with developing cloud applications.</a:t>
            </a:r>
          </a:p>
          <a:p>
            <a:pPr marL="285750" marR="0" lvl="0" indent="-285750">
              <a:lnSpc>
                <a:spcPct val="107000"/>
              </a:lnSpc>
              <a:spcBef>
                <a:spcPts val="0"/>
              </a:spcBef>
              <a:spcAft>
                <a:spcPts val="800"/>
              </a:spcAft>
              <a:buFont typeface="Arial" panose="020B0604020202020204" pitchFamily="34" charset="0"/>
              <a:buChar char="•"/>
            </a:pPr>
            <a:r>
              <a:rPr lang="en-US" sz="880" dirty="0">
                <a:effectLst/>
                <a:latin typeface="Segoe UI Light" panose="020B0502040204020203" pitchFamily="34" charset="0"/>
                <a:ea typeface="Calibri" panose="020F0502020204030204" pitchFamily="34" charset="0"/>
                <a:cs typeface="Segoe UI Light" panose="020B0502040204020203" pitchFamily="34" charset="0"/>
              </a:rPr>
              <a:t>Conceptual knowledge of messaging, events, deployments, configurations, API, and caching.</a:t>
            </a:r>
          </a:p>
          <a:p>
            <a:pPr marL="0" marR="0">
              <a:lnSpc>
                <a:spcPct val="107000"/>
              </a:lnSpc>
              <a:spcBef>
                <a:spcPts val="200"/>
              </a:spcBef>
              <a:spcAft>
                <a:spcPts val="1200"/>
              </a:spcAft>
            </a:pPr>
            <a:endParaRPr lang="en-US" sz="880" b="1" dirty="0">
              <a:effectLst/>
              <a:latin typeface="Segoe UI Light" panose="020B0502040204020203" pitchFamily="34" charset="0"/>
              <a:ea typeface="Times New Roman" panose="02020603050405020304" pitchFamily="18"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will you decide between using events or messages? </a:t>
            </a:r>
          </a:p>
          <a:p>
            <a:r>
              <a:rPr lang="en-US" dirty="0"/>
              <a:t>https://learn.microsoft.com/azure/event-grid/compare-messaging-services#event-vs-message-services</a:t>
            </a:r>
          </a:p>
          <a:p>
            <a:r>
              <a:rPr lang="en-US" dirty="0"/>
              <a:t>Suppose you have a distributed application with a web service that authenticates users. When a user logs on, the web service notifies all the client applications so they can display that user’s status as “Online”. Is the login notification an example of a message or an event?</a:t>
            </a:r>
          </a:p>
          <a:p>
            <a:r>
              <a:rPr lang="en-US" dirty="0"/>
              <a:t>Suppose a user uploads a new song by using your mobile music-sharing app. The mobile app must send that song to a web API that runs in Azure. The mobile app expects that the web API stores the new song in the database and makes it available to other users. Is this an example of a message or an event?</a:t>
            </a:r>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5</a:t>
            </a:fld>
            <a:endParaRPr lang="en-US"/>
          </a:p>
        </p:txBody>
      </p:sp>
    </p:spTree>
    <p:extLst>
      <p:ext uri="{BB962C8B-B14F-4D97-AF65-F5344CB8AC3E}">
        <p14:creationId xmlns:p14="http://schemas.microsoft.com/office/powerpoint/2010/main" val="3973521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a:solidFill>
                  <a:srgbClr val="000000"/>
                </a:solidFill>
                <a:effectLst/>
                <a:latin typeface="Consolas" panose="020B0609020204030204" pitchFamily="49" charset="0"/>
              </a:rPr>
              <a:t>Events - h</a:t>
            </a:r>
            <a:r>
              <a:rPr lang="en-US" sz="1100" b="0" dirty="0">
                <a:solidFill>
                  <a:srgbClr val="A31515"/>
                </a:solidFill>
                <a:effectLst/>
                <a:latin typeface="Consolas" panose="020B0609020204030204" pitchFamily="49" charset="0"/>
              </a:rPr>
              <a:t>ttps://docs.microsoft.com/azure/event-grid/compare-messaging-services#event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solidFill>
                  <a:srgbClr val="000000"/>
                </a:solidFill>
                <a:effectLst/>
                <a:latin typeface="Consolas" panose="020B0609020204030204" pitchFamily="49" charset="0"/>
              </a:rPr>
              <a:t>Messages</a:t>
            </a:r>
            <a:r>
              <a:rPr lang="en-US" sz="1100" b="0" dirty="0">
                <a:solidFill>
                  <a:srgbClr val="A31515"/>
                </a:solidFill>
                <a:effectLst/>
                <a:latin typeface="Consolas" panose="020B0609020204030204" pitchFamily="49" charset="0"/>
              </a:rPr>
              <a:t> - https://docs.microsoft.com/azure/event-grid/compare-messaging-services#message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dirty="0">
              <a:solidFill>
                <a:srgbClr val="A31515"/>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solidFill>
                  <a:srgbClr val="A31515"/>
                </a:solidFill>
                <a:effectLst/>
                <a:latin typeface="Consolas" panose="020B0609020204030204" pitchFamily="49" charset="0"/>
              </a:rPr>
              <a:t>Discussion: </a:t>
            </a:r>
            <a:r>
              <a:rPr lang="en-US" sz="1600" b="0" i="0" dirty="0">
                <a:solidFill>
                  <a:srgbClr val="171717"/>
                </a:solidFill>
                <a:effectLst/>
                <a:latin typeface="Segoe UI" panose="020B0502040204020203" pitchFamily="34" charset="0"/>
              </a:rPr>
              <a:t>Suppose you have a distributed application with a web service that authenticates users. When a user logs on, the web service notifies all the client applications so they can display that user's status as "Online". Is the login notification an example of a message or an event?</a:t>
            </a:r>
            <a:r>
              <a:rPr lang="en-US" sz="1100" b="0" i="0" dirty="0">
                <a:solidFill>
                  <a:srgbClr val="A31515"/>
                </a:solidFill>
                <a:effectLst/>
                <a:latin typeface="Consolas" panose="020B0609020204030204" pitchFamily="49" charset="0"/>
              </a:rPr>
              <a:t> </a:t>
            </a:r>
            <a:r>
              <a:rPr lang="en-US" sz="1600" b="0" i="0" dirty="0">
                <a:solidFill>
                  <a:srgbClr val="107C10"/>
                </a:solidFill>
                <a:effectLst/>
                <a:latin typeface="Segoe UI" panose="020B0502040204020203" pitchFamily="34" charset="0"/>
              </a:rPr>
              <a:t>The login notification is an </a:t>
            </a:r>
            <a:r>
              <a:rPr lang="en-US" sz="1600" b="1" i="0" dirty="0">
                <a:solidFill>
                  <a:srgbClr val="107C10"/>
                </a:solidFill>
                <a:effectLst/>
                <a:latin typeface="Segoe UI" panose="020B0502040204020203" pitchFamily="34" charset="0"/>
              </a:rPr>
              <a:t>event</a:t>
            </a:r>
            <a:r>
              <a:rPr lang="en-US" sz="1600" b="0" i="0" dirty="0">
                <a:solidFill>
                  <a:srgbClr val="107C10"/>
                </a:solidFill>
                <a:effectLst/>
                <a:latin typeface="Segoe UI" panose="020B0502040204020203" pitchFamily="34" charset="0"/>
              </a:rPr>
              <a:t>: it contains only a simple piece of status data and there is no expectation by the authentication service for the client applications to react to the notice in any way.</a:t>
            </a:r>
            <a:endParaRPr lang="en-US" sz="1100" b="0" i="0" dirty="0">
              <a:solidFill>
                <a:srgbClr val="A31515"/>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dirty="0">
              <a:solidFill>
                <a:srgbClr val="A31515"/>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rgbClr val="A31515"/>
                </a:solidFill>
                <a:effectLst/>
                <a:latin typeface="Consolas" panose="020B0609020204030204" pitchFamily="49" charset="0"/>
              </a:rPr>
              <a:t>Discussion: </a:t>
            </a:r>
            <a:r>
              <a:rPr lang="en-US" sz="1600" b="0" i="0" dirty="0">
                <a:solidFill>
                  <a:srgbClr val="171717"/>
                </a:solidFill>
                <a:effectLst/>
                <a:latin typeface="Segoe UI" panose="020B0502040204020203" pitchFamily="34" charset="0"/>
              </a:rPr>
              <a:t>Suppose you have a distributed application with a web service that lets users manage their account. Users can sign up, edit their profile, and delete their account. When a user deletes their account, your web service notifies your data layer so the user's data will be removed from the database. Is the delete-account notification an example of a message or an event? The delete-account notification is a </a:t>
            </a:r>
            <a:r>
              <a:rPr lang="en-US" sz="1600" b="1" i="0" dirty="0">
                <a:solidFill>
                  <a:srgbClr val="171717"/>
                </a:solidFill>
                <a:effectLst/>
                <a:latin typeface="Segoe UI" panose="020B0502040204020203" pitchFamily="34" charset="0"/>
              </a:rPr>
              <a:t>message</a:t>
            </a:r>
            <a:r>
              <a:rPr lang="en-US" sz="1600" b="0" i="0" dirty="0">
                <a:solidFill>
                  <a:srgbClr val="171717"/>
                </a:solidFill>
                <a:effectLst/>
                <a:latin typeface="Segoe UI" panose="020B0502040204020203" pitchFamily="34" charset="0"/>
              </a:rPr>
              <a:t>. The key factor is that the web service has an expectation about how the data layer will process the message: the data layer must remove the user's data from the database for the system to function correctly. Note that the message itself contains only simple information so this aspect of the communication could be considered an event; however, the fact that the web service requires the data layer to handle the notification in a specific way is sufficient to make this a message.</a:t>
            </a:r>
            <a:endParaRPr lang="en-US" sz="1100" b="0" dirty="0">
              <a:solidFill>
                <a:srgbClr val="000000"/>
              </a:solidFill>
              <a:effectLst/>
              <a:latin typeface="Consolas" panose="020B0609020204030204" pitchFamily="49" charset="0"/>
            </a:endParaRPr>
          </a:p>
          <a:p>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068087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solidFill>
                  <a:srgbClr val="000000"/>
                </a:solidFill>
                <a:effectLst/>
                <a:latin typeface="Consolas" panose="020B0609020204030204" pitchFamily="49" charset="0"/>
              </a:rPr>
              <a:t>Azure Queue storage</a:t>
            </a:r>
            <a:r>
              <a:rPr lang="en-US" sz="1100" b="0" dirty="0">
                <a:solidFill>
                  <a:srgbClr val="A31515"/>
                </a:solidFill>
                <a:effectLst/>
                <a:latin typeface="Consolas" panose="020B0609020204030204" pitchFamily="49" charset="0"/>
              </a:rPr>
              <a:t> - https://docs.microsoft.com/azure/storage/queues/storage-queues-introduction</a:t>
            </a:r>
            <a:endParaRPr lang="en-US" sz="1100" b="0" dirty="0">
              <a:solidFill>
                <a:srgbClr val="000000"/>
              </a:solidFill>
              <a:effectLst/>
              <a:latin typeface="Consolas" panose="020B0609020204030204" pitchFamily="49" charset="0"/>
            </a:endParaRPr>
          </a:p>
          <a:p>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068087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Aft>
                <a:spcPts val="600"/>
              </a:spcAft>
              <a:buFont typeface="Arial" panose="020B0604020202020204" pitchFamily="34" charset="0"/>
              <a:buNone/>
            </a:pPr>
            <a:r>
              <a:rPr lang="en-US" sz="1200" dirty="0">
                <a:gradFill>
                  <a:gsLst>
                    <a:gs pos="2917">
                      <a:schemeClr val="tx1"/>
                    </a:gs>
                    <a:gs pos="30000">
                      <a:schemeClr val="tx1"/>
                    </a:gs>
                  </a:gsLst>
                  <a:lin ang="5400000" scaled="0"/>
                </a:gradFill>
              </a:rPr>
              <a:t>What will you consider when deciding between Azure Storage Queues and Azure Service Bus Queues?</a:t>
            </a:r>
          </a:p>
          <a:p>
            <a:pPr marL="0" indent="0">
              <a:lnSpc>
                <a:spcPct val="90000"/>
              </a:lnSpc>
              <a:spcAft>
                <a:spcPts val="600"/>
              </a:spcAft>
              <a:buFont typeface="Arial" panose="020B0604020202020204" pitchFamily="34" charset="0"/>
              <a:buNone/>
            </a:pPr>
            <a:r>
              <a:rPr lang="en-US" sz="1200" dirty="0">
                <a:gradFill>
                  <a:gsLst>
                    <a:gs pos="2917">
                      <a:schemeClr val="tx1"/>
                    </a:gs>
                    <a:gs pos="30000">
                      <a:schemeClr val="tx1"/>
                    </a:gs>
                  </a:gsLst>
                  <a:lin ang="5400000" scaled="0"/>
                </a:gradFill>
              </a:rPr>
              <a:t>https://learn.microsoft.com/azure/service-bus-messaging/service-bus-azure-and-service-bus-queues-compared-contrasted</a:t>
            </a:r>
          </a:p>
          <a:p>
            <a:pPr marL="0" indent="0">
              <a:lnSpc>
                <a:spcPct val="90000"/>
              </a:lnSpc>
              <a:spcAft>
                <a:spcPts val="600"/>
              </a:spcAft>
              <a:buFont typeface="Arial" panose="020B0604020202020204" pitchFamily="34" charset="0"/>
              <a:buNone/>
            </a:pPr>
            <a:r>
              <a:rPr lang="en-US" sz="1200" dirty="0">
                <a:gradFill>
                  <a:gsLst>
                    <a:gs pos="2917">
                      <a:schemeClr val="tx1"/>
                    </a:gs>
                    <a:gs pos="30000">
                      <a:schemeClr val="tx1"/>
                    </a:gs>
                  </a:gsLst>
                  <a:lin ang="5400000" scaled="0"/>
                </a:gradFill>
              </a:rPr>
              <a:t>In what scenarios would you use an Azure Service Bus Topic? </a:t>
            </a:r>
          </a:p>
          <a:p>
            <a:pPr marL="0" indent="0">
              <a:lnSpc>
                <a:spcPct val="90000"/>
              </a:lnSpc>
              <a:spcAft>
                <a:spcPts val="600"/>
              </a:spcAft>
              <a:buFont typeface="Arial" panose="020B0604020202020204" pitchFamily="34" charset="0"/>
              <a:buNone/>
            </a:pPr>
            <a:r>
              <a:rPr lang="en-US" sz="1200" dirty="0">
                <a:gradFill>
                  <a:gsLst>
                    <a:gs pos="2917">
                      <a:schemeClr val="tx1"/>
                    </a:gs>
                    <a:gs pos="30000">
                      <a:schemeClr val="tx1"/>
                    </a:gs>
                  </a:gsLst>
                  <a:lin ang="5400000" scaled="0"/>
                </a:gradFill>
              </a:rPr>
              <a:t>https://learn.microsoft.com/azure/service-bus-messaging/service-bus-queues-topics-subscriptions#topics-and-subscriptions</a:t>
            </a:r>
          </a:p>
          <a:p>
            <a:pPr marL="0" indent="0">
              <a:lnSpc>
                <a:spcPct val="90000"/>
              </a:lnSpc>
              <a:spcAft>
                <a:spcPts val="600"/>
              </a:spcAft>
              <a:buFont typeface="Arial" panose="020B0604020202020204" pitchFamily="34" charset="0"/>
              <a:buNone/>
            </a:pPr>
            <a:r>
              <a:rPr lang="en-US" sz="1200" dirty="0">
                <a:gradFill>
                  <a:gsLst>
                    <a:gs pos="2917">
                      <a:schemeClr val="tx1"/>
                    </a:gs>
                    <a:gs pos="30000">
                      <a:schemeClr val="tx1"/>
                    </a:gs>
                  </a:gsLst>
                  <a:lin ang="5400000" scaled="0"/>
                </a:gradFill>
              </a:rPr>
              <a:t>If the message payload is larger than 64 KB in size, what options do you have? </a:t>
            </a:r>
          </a:p>
          <a:p>
            <a:r>
              <a:rPr lang="en-US" dirty="0"/>
              <a:t>https://learn.microsoft.com/azure/service-bus-messaging/service-bus-azure-and-service-bus-queues-compared-contrasted#capacity-and-quotas</a:t>
            </a:r>
          </a:p>
          <a:p>
            <a:r>
              <a:rPr lang="en-US" dirty="0"/>
              <a:t>https://learn.microsoft.com/azure/service-bus-messaging/service-bus-premium-messaging#large-messages-support</a:t>
            </a:r>
          </a:p>
        </p:txBody>
      </p:sp>
      <p:sp>
        <p:nvSpPr>
          <p:cNvPr id="4" name="Slide Number Placeholder 3"/>
          <p:cNvSpPr>
            <a:spLocks noGrp="1"/>
          </p:cNvSpPr>
          <p:nvPr>
            <p:ph type="sldNum" sz="quarter" idx="5"/>
          </p:nvPr>
        </p:nvSpPr>
        <p:spPr/>
        <p:txBody>
          <a:bodyPr/>
          <a:lstStyle/>
          <a:p>
            <a:fld id="{79ED9CA1-4A12-4327-B19F-AF8FAAE8140B}" type="slidenum">
              <a:rPr lang="en-US" smtClean="0"/>
              <a:t>9</a:t>
            </a:fld>
            <a:endParaRPr lang="en-US"/>
          </a:p>
        </p:txBody>
      </p:sp>
    </p:spTree>
    <p:extLst>
      <p:ext uri="{BB962C8B-B14F-4D97-AF65-F5344CB8AC3E}">
        <p14:creationId xmlns:p14="http://schemas.microsoft.com/office/powerpoint/2010/main" val="640963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Light" panose="020B0502040204020203" pitchFamily="34" charset="0"/>
                <a:cs typeface="Segoe UI Light" panose="020B0502040204020203" pitchFamily="34" charset="0"/>
              </a:rPr>
              <a:t>Azure Service Bus queues - https://docs.microsoft.com/azure/service-bus-messaging/service-bus-queues-topics-subscriptions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0000"/>
                </a:solidFill>
                <a:effectLst/>
                <a:latin typeface="Consolas" panose="020B0609020204030204" pitchFamily="49" charset="0"/>
              </a:rPr>
              <a:t>Azure Service Bus topics</a:t>
            </a:r>
            <a:r>
              <a:rPr lang="en-US" sz="1800" b="0" dirty="0">
                <a:solidFill>
                  <a:srgbClr val="A31515"/>
                </a:solidFill>
                <a:effectLst/>
                <a:latin typeface="Consolas" panose="020B0609020204030204" pitchFamily="49" charset="0"/>
              </a:rPr>
              <a:t> - https://docs.microsoft.com/azure/service-bus-messaging/service-bus-queues-topics-subscriptions</a:t>
            </a:r>
            <a:endParaRPr lang="en-US" sz="1800" b="0" dirty="0">
              <a:solidFill>
                <a:srgbClr val="000000"/>
              </a:solidFill>
              <a:effectLst/>
              <a:latin typeface="Consolas" panose="020B0609020204030204" pitchFamily="49" charset="0"/>
            </a:endParaRPr>
          </a:p>
          <a:p>
            <a:endParaRPr lang="en-US" dirty="0"/>
          </a:p>
          <a:p>
            <a:r>
              <a:rPr lang="en-US" dirty="0"/>
              <a:t>Examples: Sports reporting passing information to multiple agencies.</a:t>
            </a:r>
          </a:p>
        </p:txBody>
      </p:sp>
      <p:sp>
        <p:nvSpPr>
          <p:cNvPr id="4" name="Slide Number Placeholder 3"/>
          <p:cNvSpPr>
            <a:spLocks noGrp="1"/>
          </p:cNvSpPr>
          <p:nvPr>
            <p:ph type="sldNum" sz="quarter" idx="5"/>
          </p:nvPr>
        </p:nvSpPr>
        <p:spPr/>
        <p:txBody>
          <a:bodyPr/>
          <a:lstStyle/>
          <a:p>
            <a:fld id="{79ED9CA1-4A12-4327-B19F-AF8FAAE8140B}" type="slidenum">
              <a:rPr lang="en-US" smtClean="0"/>
              <a:t>10</a:t>
            </a:fld>
            <a:endParaRPr lang="en-US"/>
          </a:p>
        </p:txBody>
      </p:sp>
    </p:spTree>
    <p:extLst>
      <p:ext uri="{BB962C8B-B14F-4D97-AF65-F5344CB8AC3E}">
        <p14:creationId xmlns:p14="http://schemas.microsoft.com/office/powerpoint/2010/main" val="2264077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Storage queues and Service Bus queues - compared and contrasted - https://docs.microsoft.com/azure/service-bus-messaging/service-bus-azure-and-service-bus-queues-compared-contrasted#foundational-capabilities</a:t>
            </a:r>
          </a:p>
          <a:p>
            <a:r>
              <a:rPr lang="en-US" sz="1200" dirty="0">
                <a:latin typeface="Segoe UI Light" panose="020B0502040204020203" pitchFamily="34" charset="0"/>
                <a:cs typeface="Segoe UI Light" panose="020B0502040204020203" pitchFamily="34" charset="0"/>
              </a:rPr>
              <a:t>Overview of transaction processing in Azure Service Bus - https://docs.microsoft.com/azure/service-bus-messaging/service-bus-transactions</a:t>
            </a:r>
          </a:p>
          <a:p>
            <a:endParaRPr lang="en-US" sz="1200" dirty="0">
              <a:latin typeface="Segoe UI Light" panose="020B0502040204020203" pitchFamily="34" charset="0"/>
              <a:cs typeface="Segoe UI Light" panose="020B0502040204020203" pitchFamily="34" charset="0"/>
            </a:endParaRPr>
          </a:p>
          <a:p>
            <a:r>
              <a:rPr lang="en-US" sz="1200" dirty="0">
                <a:latin typeface="Segoe UI Light" panose="020B0502040204020203" pitchFamily="34" charset="0"/>
                <a:cs typeface="Segoe UI Light" panose="020B0502040204020203" pitchFamily="34" charset="0"/>
              </a:rPr>
              <a:t>TTL – time to live</a:t>
            </a:r>
          </a:p>
          <a:p>
            <a:endParaRPr lang="en-US" sz="1200" dirty="0">
              <a:latin typeface="Segoe UI Light" panose="020B0502040204020203" pitchFamily="34" charset="0"/>
              <a:cs typeface="Segoe UI Light"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11</a:t>
            </a:fld>
            <a:endParaRPr lang="en-US"/>
          </a:p>
        </p:txBody>
      </p:sp>
    </p:spTree>
    <p:extLst>
      <p:ext uri="{BB962C8B-B14F-4D97-AF65-F5344CB8AC3E}">
        <p14:creationId xmlns:p14="http://schemas.microsoft.com/office/powerpoint/2010/main" val="1779514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2" name="TextBox 1">
            <a:extLst>
              <a:ext uri="{FF2B5EF4-FFF2-40B4-BE49-F238E27FC236}">
                <a16:creationId xmlns:a16="http://schemas.microsoft.com/office/drawing/2014/main" id="{12C1578B-8F82-087D-DE7B-8970A20D46F8}"/>
              </a:ext>
            </a:extLst>
          </p:cNvPr>
          <p:cNvSpPr txBox="1"/>
          <p:nvPr userDrawn="1"/>
        </p:nvSpPr>
        <p:spPr>
          <a:xfrm>
            <a:off x="418643" y="6258757"/>
            <a:ext cx="3794950" cy="447815"/>
          </a:xfrm>
          <a:prstGeom prst="rect">
            <a:avLst/>
          </a:prstGeom>
          <a:noFill/>
        </p:spPr>
        <p:txBody>
          <a:bodyPr wrap="none" lIns="182880" tIns="146304" rIns="182880" bIns="146304" rtlCol="0">
            <a:spAutoFit/>
          </a:bodyPr>
          <a:lstStyle/>
          <a:p>
            <a:pPr>
              <a:lnSpc>
                <a:spcPct val="90000"/>
              </a:lnSpc>
              <a:spcAft>
                <a:spcPts val="600"/>
              </a:spcAft>
            </a:pPr>
            <a:r>
              <a:rPr lang="en-US" sz="1100" dirty="0">
                <a:gradFill>
                  <a:gsLst>
                    <a:gs pos="2917">
                      <a:schemeClr val="tx1"/>
                    </a:gs>
                    <a:gs pos="30000">
                      <a:schemeClr val="tx1"/>
                    </a:gs>
                  </a:gsLst>
                  <a:lin ang="5400000" scaled="0"/>
                </a:gradFill>
              </a:rPr>
              <a:t>© Copyright Microsoft Corporation. All rights reserved.</a:t>
            </a:r>
          </a:p>
        </p:txBody>
      </p:sp>
    </p:spTree>
    <p:extLst>
      <p:ext uri="{BB962C8B-B14F-4D97-AF65-F5344CB8AC3E}">
        <p14:creationId xmlns:p14="http://schemas.microsoft.com/office/powerpoint/2010/main" val="308948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ection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Tree>
    <p:extLst>
      <p:ext uri="{BB962C8B-B14F-4D97-AF65-F5344CB8AC3E}">
        <p14:creationId xmlns:p14="http://schemas.microsoft.com/office/powerpoint/2010/main" val="230507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kern="1200" cap="none" spc="0"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29425738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4162623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04676"/>
            <a:ext cx="11341268" cy="430887"/>
          </a:xfrm>
        </p:spPr>
        <p:txBody>
          <a:bodyPr tIns="45720" rIns="0" bIns="45720"/>
          <a:lstStyle>
            <a:lvl1pPr>
              <a:defRPr sz="2200">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
        <p:nvSpPr>
          <p:cNvPr id="3" name="TextBox 2">
            <a:extLst>
              <a:ext uri="{FF2B5EF4-FFF2-40B4-BE49-F238E27FC236}">
                <a16:creationId xmlns:a16="http://schemas.microsoft.com/office/drawing/2014/main" id="{9DC60FE5-CF31-357E-7F8F-56DF2D7F6A24}"/>
              </a:ext>
            </a:extLst>
          </p:cNvPr>
          <p:cNvSpPr txBox="1"/>
          <p:nvPr userDrawn="1"/>
        </p:nvSpPr>
        <p:spPr>
          <a:xfrm>
            <a:off x="418643" y="6258757"/>
            <a:ext cx="3794950" cy="447815"/>
          </a:xfrm>
          <a:prstGeom prst="rect">
            <a:avLst/>
          </a:prstGeom>
          <a:noFill/>
        </p:spPr>
        <p:txBody>
          <a:bodyPr wrap="none" lIns="182880" tIns="146304" rIns="182880" bIns="146304" rtlCol="0">
            <a:spAutoFit/>
          </a:bodyPr>
          <a:lstStyle/>
          <a:p>
            <a:pPr>
              <a:lnSpc>
                <a:spcPct val="90000"/>
              </a:lnSpc>
              <a:spcAft>
                <a:spcPts val="600"/>
              </a:spcAft>
            </a:pPr>
            <a:r>
              <a:rPr lang="en-US" sz="1100" dirty="0">
                <a:gradFill>
                  <a:gsLst>
                    <a:gs pos="2917">
                      <a:schemeClr val="tx1"/>
                    </a:gs>
                    <a:gs pos="30000">
                      <a:schemeClr val="tx1"/>
                    </a:gs>
                  </a:gsLst>
                  <a:lin ang="5400000" scaled="0"/>
                </a:gradFill>
              </a:rPr>
              <a:t>© Copyright Microsoft Corporation. All rights reserved.</a:t>
            </a:r>
          </a:p>
        </p:txBody>
      </p:sp>
    </p:spTree>
    <p:extLst>
      <p:ext uri="{BB962C8B-B14F-4D97-AF65-F5344CB8AC3E}">
        <p14:creationId xmlns:p14="http://schemas.microsoft.com/office/powerpoint/2010/main" val="37001041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7"/>
            <a:ext cx="3121026" cy="393691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Check your knowledge questions and review</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27271964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
        <p:nvSpPr>
          <p:cNvPr id="3" name="TextBox 2">
            <a:extLst>
              <a:ext uri="{FF2B5EF4-FFF2-40B4-BE49-F238E27FC236}">
                <a16:creationId xmlns:a16="http://schemas.microsoft.com/office/drawing/2014/main" id="{7D013B2E-10D2-319E-413B-4C806091EB0A}"/>
              </a:ext>
            </a:extLst>
          </p:cNvPr>
          <p:cNvSpPr txBox="1"/>
          <p:nvPr userDrawn="1"/>
        </p:nvSpPr>
        <p:spPr>
          <a:xfrm>
            <a:off x="418643" y="6258757"/>
            <a:ext cx="3794950" cy="447815"/>
          </a:xfrm>
          <a:prstGeom prst="rect">
            <a:avLst/>
          </a:prstGeom>
          <a:noFill/>
        </p:spPr>
        <p:txBody>
          <a:bodyPr wrap="none" lIns="182880" tIns="146304" rIns="182880" bIns="146304" rtlCol="0">
            <a:spAutoFit/>
          </a:bodyPr>
          <a:lstStyle/>
          <a:p>
            <a:pPr>
              <a:lnSpc>
                <a:spcPct val="90000"/>
              </a:lnSpc>
              <a:spcAft>
                <a:spcPts val="600"/>
              </a:spcAft>
            </a:pPr>
            <a:r>
              <a:rPr lang="en-US" sz="1100" dirty="0">
                <a:gradFill>
                  <a:gsLst>
                    <a:gs pos="2917">
                      <a:schemeClr val="tx1"/>
                    </a:gs>
                    <a:gs pos="30000">
                      <a:schemeClr val="tx1"/>
                    </a:gs>
                  </a:gsLst>
                  <a:lin ang="5400000" scaled="0"/>
                </a:gradFill>
              </a:rPr>
              <a:t>© Copyright Microsoft Corporation. All rights reserved.</a:t>
            </a:r>
          </a:p>
        </p:txBody>
      </p:sp>
    </p:spTree>
    <p:extLst>
      <p:ext uri="{BB962C8B-B14F-4D97-AF65-F5344CB8AC3E}">
        <p14:creationId xmlns:p14="http://schemas.microsoft.com/office/powerpoint/2010/main" val="190142632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669" r:id="rId4"/>
    <p:sldLayoutId id="2147483670" r:id="rId5"/>
    <p:sldLayoutId id="2147483713" r:id="rId6"/>
  </p:sldLayoutIdLst>
  <p:transition>
    <p:fade/>
  </p:transition>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azure/service-bus-messaging"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event-hubs/event-hubs-about"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azure/event-grid/overview"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azure/iot-hub/iot-concepts-and-iot-hub"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azure-cache-for-redis/cache-overview"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svg"/></Relationships>
</file>

<file path=ppt/slides/_rels/slide2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hyperlink" Target="https://microsoftlearning.github.io/AZ-305-DesigningMicrosoftAzureInfrastructureSolutions/Instructions/CaseStudy/06-Apparchitecture.html" TargetMode="External"/><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 Type="http://schemas.openxmlformats.org/officeDocument/2006/relationships/notesSlide" Target="../notesSlides/notesSlide23.xml"/><Relationship Id="rId16"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4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oleObject" Target="../embeddings/oleObject4.bin"/><Relationship Id="rId18" Type="http://schemas.openxmlformats.org/officeDocument/2006/relationships/image" Target="../media/image55.svg"/><Relationship Id="rId3" Type="http://schemas.openxmlformats.org/officeDocument/2006/relationships/image" Target="../media/image45.png"/><Relationship Id="rId21" Type="http://schemas.openxmlformats.org/officeDocument/2006/relationships/image" Target="../media/image58.png"/><Relationship Id="rId7" Type="http://schemas.openxmlformats.org/officeDocument/2006/relationships/oleObject" Target="../embeddings/oleObject1.bin"/><Relationship Id="rId12" Type="http://schemas.openxmlformats.org/officeDocument/2006/relationships/image" Target="../media/image51.wmf"/><Relationship Id="rId17" Type="http://schemas.openxmlformats.org/officeDocument/2006/relationships/image" Target="../media/image54.png"/><Relationship Id="rId2" Type="http://schemas.openxmlformats.org/officeDocument/2006/relationships/notesSlide" Target="../notesSlides/notesSlide24.xml"/><Relationship Id="rId16" Type="http://schemas.openxmlformats.org/officeDocument/2006/relationships/image" Target="../media/image53.wmf"/><Relationship Id="rId20" Type="http://schemas.openxmlformats.org/officeDocument/2006/relationships/image" Target="../media/image57.svg"/><Relationship Id="rId1" Type="http://schemas.openxmlformats.org/officeDocument/2006/relationships/slideLayout" Target="../slideLayouts/slideLayout5.xml"/><Relationship Id="rId6" Type="http://schemas.openxmlformats.org/officeDocument/2006/relationships/image" Target="../media/image48.svg"/><Relationship Id="rId11" Type="http://schemas.openxmlformats.org/officeDocument/2006/relationships/oleObject" Target="../embeddings/oleObject3.bin"/><Relationship Id="rId5" Type="http://schemas.openxmlformats.org/officeDocument/2006/relationships/image" Target="../media/image47.png"/><Relationship Id="rId15" Type="http://schemas.openxmlformats.org/officeDocument/2006/relationships/oleObject" Target="../embeddings/oleObject5.bin"/><Relationship Id="rId10" Type="http://schemas.openxmlformats.org/officeDocument/2006/relationships/image" Target="../media/image50.wmf"/><Relationship Id="rId19" Type="http://schemas.openxmlformats.org/officeDocument/2006/relationships/image" Target="../media/image56.png"/><Relationship Id="rId4" Type="http://schemas.openxmlformats.org/officeDocument/2006/relationships/image" Target="../media/image46.svg"/><Relationship Id="rId9" Type="http://schemas.openxmlformats.org/officeDocument/2006/relationships/oleObject" Target="../embeddings/oleObject2.bin"/><Relationship Id="rId14" Type="http://schemas.openxmlformats.org/officeDocument/2006/relationships/image" Target="../media/image52.wmf"/><Relationship Id="rId22" Type="http://schemas.openxmlformats.org/officeDocument/2006/relationships/image" Target="../media/image59.svg"/></Relationships>
</file>

<file path=ppt/slides/_rels/slide2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learn/modules/implement-message-workflows-with-service-bus/3-exercise-implement-a-service-bus-topic-and-queue" TargetMode="External"/><Relationship Id="rId7" Type="http://schemas.openxmlformats.org/officeDocument/2006/relationships/hyperlink" Target="https://docs.microsoft.com/learn/modules/cmu-message-queues-streams/"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hyperlink" Target="https://docs.microsoft.com/learn/modules/introduction-to-infrastructure-as-code-using-bicep/" TargetMode="External"/><Relationship Id="rId5" Type="http://schemas.openxmlformats.org/officeDocument/2006/relationships/hyperlink" Target="https://docs.microsoft.com/learn/modules/create-azure-resource-manager-template-vs-code/" TargetMode="External"/><Relationship Id="rId4" Type="http://schemas.openxmlformats.org/officeDocument/2006/relationships/hyperlink" Target="https://docs.microsoft.com/learn/modules/intro-to-event-hub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20%20https:/docs.microsoft.com/azure/architecture/solution-ideas/articles/serverless-event-processing-filtering"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azure/architecture/solution-ideas/articles/iot-connected-platform"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azure/architecture/solution-ideas/articles/application-integration-using-event-grid"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24D713-7B65-4C71-B405-2480FF2643A5}"/>
              </a:ext>
            </a:extLst>
          </p:cNvPr>
          <p:cNvSpPr>
            <a:spLocks noGrp="1"/>
          </p:cNvSpPr>
          <p:nvPr>
            <p:ph type="title"/>
          </p:nvPr>
        </p:nvSpPr>
        <p:spPr>
          <a:xfrm>
            <a:off x="569912" y="3429000"/>
            <a:ext cx="5686955" cy="1231106"/>
          </a:xfrm>
        </p:spPr>
        <p:txBody>
          <a:bodyPr/>
          <a:lstStyle/>
          <a:p>
            <a:r>
              <a:rPr lang="fr-FR" dirty="0"/>
              <a:t>AZ-305T00A</a:t>
            </a:r>
            <a:br>
              <a:rPr lang="fr-FR" dirty="0"/>
            </a:br>
            <a:r>
              <a:rPr lang="en-US" dirty="0"/>
              <a:t>Designing</a:t>
            </a:r>
            <a:r>
              <a:rPr lang="fr-FR" dirty="0"/>
              <a:t> Microsoft Azure Infrastructure Solutions</a:t>
            </a:r>
            <a:endParaRPr lang="en-US" dirty="0"/>
          </a:p>
        </p:txBody>
      </p:sp>
    </p:spTree>
    <p:extLst>
      <p:ext uri="{BB962C8B-B14F-4D97-AF65-F5344CB8AC3E}">
        <p14:creationId xmlns:p14="http://schemas.microsoft.com/office/powerpoint/2010/main" val="30186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6A002FB-BF65-44EE-B28D-2CA500D32D4B}"/>
              </a:ext>
            </a:extLst>
          </p:cNvPr>
          <p:cNvSpPr>
            <a:spLocks noGrp="1"/>
          </p:cNvSpPr>
          <p:nvPr>
            <p:ph type="title"/>
          </p:nvPr>
        </p:nvSpPr>
        <p:spPr>
          <a:xfrm>
            <a:off x="418643" y="440494"/>
            <a:ext cx="11341268" cy="642840"/>
          </a:xfrm>
        </p:spPr>
        <p:txBody>
          <a:bodyPr/>
          <a:lstStyle/>
          <a:p>
            <a:r>
              <a:rPr lang="en-US" dirty="0"/>
              <a:t>Design for </a:t>
            </a:r>
            <a:r>
              <a:rPr lang="en-US" dirty="0">
                <a:solidFill>
                  <a:schemeClr val="tx2">
                    <a:lumMod val="50000"/>
                  </a:schemeClr>
                </a:solidFill>
                <a:hlinkClick r:id="rId3">
                  <a:extLst>
                    <a:ext uri="{A12FA001-AC4F-418D-AE19-62706E023703}">
                      <ahyp:hlinkClr xmlns:ahyp="http://schemas.microsoft.com/office/drawing/2018/hyperlinkcolor" val="tx"/>
                    </a:ext>
                  </a:extLst>
                </a:hlinkClick>
              </a:rPr>
              <a:t>Service Bus queues and topics</a:t>
            </a:r>
            <a:endParaRPr lang="en-US" dirty="0">
              <a:solidFill>
                <a:schemeClr val="tx2">
                  <a:lumMod val="50000"/>
                </a:schemeClr>
              </a:solidFill>
            </a:endParaRPr>
          </a:p>
        </p:txBody>
      </p:sp>
      <p:sp>
        <p:nvSpPr>
          <p:cNvPr id="26" name="Text Placeholder 25">
            <a:extLst>
              <a:ext uri="{FF2B5EF4-FFF2-40B4-BE49-F238E27FC236}">
                <a16:creationId xmlns:a16="http://schemas.microsoft.com/office/drawing/2014/main" id="{E318A15C-ACAF-4AB1-9EC8-037B6F3C96CA}"/>
              </a:ext>
            </a:extLst>
          </p:cNvPr>
          <p:cNvSpPr>
            <a:spLocks noGrp="1"/>
          </p:cNvSpPr>
          <p:nvPr>
            <p:ph type="body" sz="quarter" idx="10"/>
          </p:nvPr>
        </p:nvSpPr>
        <p:spPr>
          <a:xfrm>
            <a:off x="432089" y="1004676"/>
            <a:ext cx="11341268" cy="430887"/>
          </a:xfrm>
        </p:spPr>
        <p:txBody>
          <a:bodyPr/>
          <a:lstStyle/>
          <a:p>
            <a:r>
              <a:rPr lang="en-US" dirty="0"/>
              <a:t>Service Bus decouples applications and services from each other.</a:t>
            </a:r>
          </a:p>
        </p:txBody>
      </p:sp>
      <p:sp>
        <p:nvSpPr>
          <p:cNvPr id="16" name="Text Placeholder 14">
            <a:extLst>
              <a:ext uri="{FF2B5EF4-FFF2-40B4-BE49-F238E27FC236}">
                <a16:creationId xmlns:a16="http://schemas.microsoft.com/office/drawing/2014/main" id="{EDD0743B-3405-466B-A923-707CD37B8804}"/>
              </a:ext>
            </a:extLst>
          </p:cNvPr>
          <p:cNvSpPr txBox="1">
            <a:spLocks/>
          </p:cNvSpPr>
          <p:nvPr/>
        </p:nvSpPr>
        <p:spPr>
          <a:xfrm>
            <a:off x="419100" y="1876425"/>
            <a:ext cx="5578475" cy="542925"/>
          </a:xfrm>
          <a:prstGeom prst="rect">
            <a:avLst/>
          </a:prstGeom>
          <a:solidFill>
            <a:schemeClr val="tx2">
              <a:lumMod val="50000"/>
            </a:schemeClr>
          </a:solidFill>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dirty="0">
                <a:solidFill>
                  <a:schemeClr val="bg1"/>
                </a:solidFill>
              </a:rPr>
              <a:t>Service bus queues</a:t>
            </a:r>
          </a:p>
        </p:txBody>
      </p:sp>
      <p:sp>
        <p:nvSpPr>
          <p:cNvPr id="19" name="TextBox 18">
            <a:extLst>
              <a:ext uri="{FF2B5EF4-FFF2-40B4-BE49-F238E27FC236}">
                <a16:creationId xmlns:a16="http://schemas.microsoft.com/office/drawing/2014/main" id="{C44F7C39-39AB-4A2A-89DD-A51321D15E0C}"/>
              </a:ext>
            </a:extLst>
          </p:cNvPr>
          <p:cNvSpPr txBox="1"/>
          <p:nvPr/>
        </p:nvSpPr>
        <p:spPr>
          <a:xfrm>
            <a:off x="418643" y="4369680"/>
            <a:ext cx="5578932" cy="147732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t>Built on top of a dedicated messaging infrastructure</a:t>
            </a:r>
          </a:p>
          <a:p>
            <a:pPr marL="285750" indent="-285750">
              <a:spcAft>
                <a:spcPts val="1200"/>
              </a:spcAft>
              <a:buFont typeface="Arial" panose="020B0604020202020204" pitchFamily="34" charset="0"/>
              <a:buChar char="•"/>
            </a:pPr>
            <a:r>
              <a:rPr lang="en-US" sz="2000" dirty="0"/>
              <a:t>Holds messages until the target is ready to receive them – different from queues</a:t>
            </a:r>
          </a:p>
        </p:txBody>
      </p:sp>
      <p:sp>
        <p:nvSpPr>
          <p:cNvPr id="17" name="Text Placeholder 15">
            <a:extLst>
              <a:ext uri="{FF2B5EF4-FFF2-40B4-BE49-F238E27FC236}">
                <a16:creationId xmlns:a16="http://schemas.microsoft.com/office/drawing/2014/main" id="{3254D941-4EDA-4650-A1D2-D05D8FA10529}"/>
              </a:ext>
            </a:extLst>
          </p:cNvPr>
          <p:cNvSpPr txBox="1">
            <a:spLocks/>
          </p:cNvSpPr>
          <p:nvPr/>
        </p:nvSpPr>
        <p:spPr>
          <a:xfrm>
            <a:off x="6196013" y="1876425"/>
            <a:ext cx="5572125" cy="542925"/>
          </a:xfrm>
          <a:prstGeom prst="rect">
            <a:avLst/>
          </a:prstGeom>
          <a:solidFill>
            <a:schemeClr val="tx2">
              <a:lumMod val="50000"/>
            </a:schemeClr>
          </a:solidFill>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dirty="0">
                <a:solidFill>
                  <a:schemeClr val="bg1"/>
                </a:solidFill>
              </a:rPr>
              <a:t>Service bus publish-subscribe topics</a:t>
            </a:r>
          </a:p>
        </p:txBody>
      </p:sp>
      <p:sp>
        <p:nvSpPr>
          <p:cNvPr id="25" name="TextBox 24">
            <a:extLst>
              <a:ext uri="{FF2B5EF4-FFF2-40B4-BE49-F238E27FC236}">
                <a16:creationId xmlns:a16="http://schemas.microsoft.com/office/drawing/2014/main" id="{A6C6B4B1-A413-4D2A-8932-B2CB4F96660D}"/>
              </a:ext>
            </a:extLst>
          </p:cNvPr>
          <p:cNvSpPr txBox="1"/>
          <p:nvPr/>
        </p:nvSpPr>
        <p:spPr>
          <a:xfrm>
            <a:off x="6180979" y="4433718"/>
            <a:ext cx="5578932" cy="147732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t>Like bus queues but with multiple subscribers</a:t>
            </a:r>
          </a:p>
          <a:p>
            <a:pPr marL="285750" indent="-285750">
              <a:spcAft>
                <a:spcPts val="1200"/>
              </a:spcAft>
              <a:buFont typeface="Arial" panose="020B0604020202020204" pitchFamily="34" charset="0"/>
              <a:buChar char="•"/>
            </a:pPr>
            <a:r>
              <a:rPr lang="en-US" sz="2000" dirty="0"/>
              <a:t>When a message is sent to a topic, multiple components can be triggered to perform a task</a:t>
            </a:r>
          </a:p>
        </p:txBody>
      </p:sp>
      <p:pic>
        <p:nvPicPr>
          <p:cNvPr id="13" name="Picture 12">
            <a:extLst>
              <a:ext uri="{FF2B5EF4-FFF2-40B4-BE49-F238E27FC236}">
                <a16:creationId xmlns:a16="http://schemas.microsoft.com/office/drawing/2014/main" id="{16DCEA7E-99DF-440A-A07E-220055347402}"/>
              </a:ext>
              <a:ext uri="{C183D7F6-B498-43B3-948B-1728B52AA6E4}">
                <adec:decorative xmlns:adec="http://schemas.microsoft.com/office/drawing/2017/decorative" val="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204" y="2815205"/>
            <a:ext cx="4955742" cy="1271766"/>
          </a:xfrm>
          <a:prstGeom prst="rect">
            <a:avLst/>
          </a:prstGeom>
          <a:noFill/>
          <a:ln>
            <a:noFill/>
          </a:ln>
        </p:spPr>
      </p:pic>
      <p:pic>
        <p:nvPicPr>
          <p:cNvPr id="15" name="Picture 14">
            <a:extLst>
              <a:ext uri="{FF2B5EF4-FFF2-40B4-BE49-F238E27FC236}">
                <a16:creationId xmlns:a16="http://schemas.microsoft.com/office/drawing/2014/main" id="{03653E4C-B35F-4145-BB0B-A6E067B50614}"/>
              </a:ext>
              <a:ext uri="{C183D7F6-B498-43B3-948B-1728B52AA6E4}">
                <adec:decorative xmlns:adec="http://schemas.microsoft.com/office/drawing/2017/decorative" val="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354806" y="2747570"/>
            <a:ext cx="4721940" cy="1510106"/>
          </a:xfrm>
          <a:prstGeom prst="rect">
            <a:avLst/>
          </a:prstGeom>
          <a:noFill/>
          <a:ln>
            <a:noFill/>
          </a:ln>
        </p:spPr>
      </p:pic>
      <p:sp>
        <p:nvSpPr>
          <p:cNvPr id="21" name="Rectangle 20">
            <a:extLst>
              <a:ext uri="{FF2B5EF4-FFF2-40B4-BE49-F238E27FC236}">
                <a16:creationId xmlns:a16="http://schemas.microsoft.com/office/drawing/2014/main" id="{AE97980F-591D-462F-BDE3-7EC7D51A092C}"/>
              </a:ext>
              <a:ext uri="{C183D7F6-B498-43B3-948B-1728B52AA6E4}">
                <adec:decorative xmlns:adec="http://schemas.microsoft.com/office/drawing/2017/decorative" val="1"/>
              </a:ext>
            </a:extLst>
          </p:cNvPr>
          <p:cNvSpPr/>
          <p:nvPr/>
        </p:nvSpPr>
        <p:spPr bwMode="auto">
          <a:xfrm>
            <a:off x="418643" y="2571528"/>
            <a:ext cx="5578475" cy="168614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FFFE0603-E871-4490-8186-CDBD4BDC3FAC}"/>
              </a:ext>
              <a:ext uri="{C183D7F6-B498-43B3-948B-1728B52AA6E4}">
                <adec:decorative xmlns:adec="http://schemas.microsoft.com/office/drawing/2017/decorative" val="1"/>
              </a:ext>
            </a:extLst>
          </p:cNvPr>
          <p:cNvSpPr/>
          <p:nvPr/>
        </p:nvSpPr>
        <p:spPr bwMode="auto">
          <a:xfrm>
            <a:off x="6194884" y="2584313"/>
            <a:ext cx="5578475" cy="168614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848795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9431-C493-4CF1-A4DE-60A2686D1A4A}"/>
              </a:ext>
            </a:extLst>
          </p:cNvPr>
          <p:cNvSpPr>
            <a:spLocks noGrp="1"/>
          </p:cNvSpPr>
          <p:nvPr>
            <p:ph type="title"/>
          </p:nvPr>
        </p:nvSpPr>
        <p:spPr/>
        <p:txBody>
          <a:bodyPr/>
          <a:lstStyle/>
          <a:p>
            <a:r>
              <a:rPr lang="en-US" dirty="0"/>
              <a:t>Compare messaging solutions</a:t>
            </a:r>
          </a:p>
        </p:txBody>
      </p:sp>
      <p:graphicFrame>
        <p:nvGraphicFramePr>
          <p:cNvPr id="4" name="Table 4">
            <a:extLst>
              <a:ext uri="{FF2B5EF4-FFF2-40B4-BE49-F238E27FC236}">
                <a16:creationId xmlns:a16="http://schemas.microsoft.com/office/drawing/2014/main" id="{5B2D85E5-9F47-4BA4-95E9-F12C3A2E495E}"/>
              </a:ext>
            </a:extLst>
          </p:cNvPr>
          <p:cNvGraphicFramePr>
            <a:graphicFrameLocks noGrp="1"/>
          </p:cNvGraphicFramePr>
          <p:nvPr>
            <p:extLst>
              <p:ext uri="{D42A27DB-BD31-4B8C-83A1-F6EECF244321}">
                <p14:modId xmlns:p14="http://schemas.microsoft.com/office/powerpoint/2010/main" val="465019490"/>
              </p:ext>
            </p:extLst>
          </p:nvPr>
        </p:nvGraphicFramePr>
        <p:xfrm>
          <a:off x="418643" y="1281031"/>
          <a:ext cx="10889674" cy="4799182"/>
        </p:xfrm>
        <a:graphic>
          <a:graphicData uri="http://schemas.openxmlformats.org/drawingml/2006/table">
            <a:tbl>
              <a:tblPr firstRow="1" bandRow="1">
                <a:tableStyleId>{5C22544A-7EE6-4342-B048-85BDC9FD1C3A}</a:tableStyleId>
              </a:tblPr>
              <a:tblGrid>
                <a:gridCol w="1489664">
                  <a:extLst>
                    <a:ext uri="{9D8B030D-6E8A-4147-A177-3AD203B41FA5}">
                      <a16:colId xmlns:a16="http://schemas.microsoft.com/office/drawing/2014/main" val="1543938362"/>
                    </a:ext>
                  </a:extLst>
                </a:gridCol>
                <a:gridCol w="7742589">
                  <a:extLst>
                    <a:ext uri="{9D8B030D-6E8A-4147-A177-3AD203B41FA5}">
                      <a16:colId xmlns:a16="http://schemas.microsoft.com/office/drawing/2014/main" val="1839320633"/>
                    </a:ext>
                  </a:extLst>
                </a:gridCol>
                <a:gridCol w="1657421">
                  <a:extLst>
                    <a:ext uri="{9D8B030D-6E8A-4147-A177-3AD203B41FA5}">
                      <a16:colId xmlns:a16="http://schemas.microsoft.com/office/drawing/2014/main" val="311778640"/>
                    </a:ext>
                  </a:extLst>
                </a:gridCol>
              </a:tblGrid>
              <a:tr h="457790">
                <a:tc>
                  <a:txBody>
                    <a:bodyPr/>
                    <a:lstStyle/>
                    <a:p>
                      <a:pPr algn="ctr"/>
                      <a:r>
                        <a:rPr lang="en-US" sz="2000" dirty="0"/>
                        <a:t>Solution</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Usage cases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2000" dirty="0"/>
                        <a:t>SLA</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1720315"/>
                  </a:ext>
                </a:extLst>
              </a:tr>
              <a:tr h="1182526">
                <a:tc>
                  <a:txBody>
                    <a:bodyPr/>
                    <a:lstStyle/>
                    <a:p>
                      <a:r>
                        <a:rPr lang="en-US" sz="2000" dirty="0"/>
                        <a:t>Queue storage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342900" indent="-342900">
                        <a:buFont typeface="Arial" panose="020B0604020202020204" pitchFamily="34" charset="0"/>
                        <a:buChar char="•"/>
                      </a:pPr>
                      <a:r>
                        <a:rPr lang="en-US" sz="2000" dirty="0"/>
                        <a:t>A simple queue to organize messages.</a:t>
                      </a:r>
                    </a:p>
                    <a:p>
                      <a:pPr marL="342900" indent="-342900">
                        <a:buFont typeface="Arial" panose="020B0604020202020204" pitchFamily="34" charset="0"/>
                        <a:buChar char="•"/>
                      </a:pPr>
                      <a:r>
                        <a:rPr lang="en-US" sz="2000" dirty="0"/>
                        <a:t>Queue to exceed 80 GB in size.</a:t>
                      </a:r>
                    </a:p>
                    <a:p>
                      <a:pPr marL="342900" indent="-342900">
                        <a:buFont typeface="Arial" panose="020B0604020202020204" pitchFamily="34" charset="0"/>
                        <a:buChar char="•"/>
                      </a:pPr>
                      <a:r>
                        <a:rPr lang="en-US" sz="2000" dirty="0"/>
                        <a:t>To track progress for processing a message inside of the </a:t>
                      </a:r>
                      <a:r>
                        <a:rPr lang="en-US" sz="2000"/>
                        <a:t>queue.</a:t>
                      </a:r>
                      <a:endParaRPr lang="en-US" sz="20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lang="en-US" sz="2000" dirty="0"/>
                        <a:t>Based on  storage tier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05476038"/>
                  </a:ext>
                </a:extLst>
              </a:tr>
              <a:tr h="2019195">
                <a:tc>
                  <a:txBody>
                    <a:bodyPr/>
                    <a:lstStyle/>
                    <a:p>
                      <a:r>
                        <a:rPr lang="en-US" sz="2000" dirty="0"/>
                        <a:t>Service bus queues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A first-in-first-out guarantee.</a:t>
                      </a:r>
                    </a:p>
                    <a:p>
                      <a:pPr marL="342900" indent="-342900">
                        <a:buFont typeface="Arial" panose="020B0604020202020204" pitchFamily="34" charset="0"/>
                        <a:buChar char="•"/>
                      </a:pPr>
                      <a:r>
                        <a:rPr lang="en-US" sz="2000" dirty="0"/>
                        <a:t>At-Least-Once message processing  (</a:t>
                      </a:r>
                      <a:r>
                        <a:rPr lang="en-US" sz="2000" dirty="0" err="1"/>
                        <a:t>PeekLock</a:t>
                      </a:r>
                      <a:r>
                        <a:rPr lang="en-US" sz="2000" dirty="0"/>
                        <a:t> receive mode)</a:t>
                      </a:r>
                    </a:p>
                    <a:p>
                      <a:pPr marL="342900" indent="-342900">
                        <a:buFont typeface="Arial" panose="020B0604020202020204" pitchFamily="34" charset="0"/>
                        <a:buChar char="•"/>
                      </a:pPr>
                      <a:r>
                        <a:rPr lang="en-US" sz="2000" dirty="0"/>
                        <a:t>At-Most-Once message processing (</a:t>
                      </a:r>
                      <a:r>
                        <a:rPr lang="en-US" sz="2000" dirty="0" err="1"/>
                        <a:t>ReceiveAndDelete</a:t>
                      </a:r>
                      <a:r>
                        <a:rPr lang="en-US" sz="2000" dirty="0"/>
                        <a:t> receive mode)</a:t>
                      </a:r>
                    </a:p>
                    <a:p>
                      <a:pPr marL="342900" indent="-342900">
                        <a:buFont typeface="Arial" panose="020B0604020202020204" pitchFamily="34" charset="0"/>
                        <a:buChar char="•"/>
                      </a:pPr>
                      <a:r>
                        <a:rPr lang="en-US" sz="2000" dirty="0"/>
                        <a:t>Can group operations into transactions</a:t>
                      </a:r>
                    </a:p>
                    <a:p>
                      <a:pPr marL="342900" indent="-342900">
                        <a:buFont typeface="Arial" panose="020B0604020202020204" pitchFamily="34" charset="0"/>
                        <a:buChar char="•"/>
                      </a:pPr>
                      <a:r>
                        <a:rPr lang="en-US" sz="2000" dirty="0"/>
                        <a:t>Receive messages without polling the queue.</a:t>
                      </a:r>
                    </a:p>
                    <a:p>
                      <a:pPr marL="342900" indent="-342900">
                        <a:buFont typeface="Arial" panose="020B0604020202020204" pitchFamily="34" charset="0"/>
                        <a:buChar char="•"/>
                      </a:pPr>
                      <a:r>
                        <a:rPr lang="en-US" sz="2000" dirty="0"/>
                        <a:t>Publish and consume batches of messages.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indent="0">
                        <a:buFont typeface="Arial" panose="020B0604020202020204" pitchFamily="34" charset="0"/>
                        <a:buNone/>
                      </a:pPr>
                      <a:r>
                        <a:rPr lang="en-US" sz="2000" dirty="0"/>
                        <a:t>99.9%</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63068562"/>
                  </a:ext>
                </a:extLst>
              </a:tr>
              <a:tr h="933826">
                <a:tc>
                  <a:txBody>
                    <a:bodyPr/>
                    <a:lstStyle/>
                    <a:p>
                      <a:r>
                        <a:rPr lang="en-US" sz="2000" dirty="0"/>
                        <a:t>Service bus topics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342900" indent="-342900">
                        <a:buFont typeface="Arial" panose="020B0604020202020204" pitchFamily="34" charset="0"/>
                        <a:buChar char="•"/>
                      </a:pPr>
                      <a:r>
                        <a:rPr lang="en-US" sz="2000" dirty="0"/>
                        <a:t>Multiple receivers to handle each message.</a:t>
                      </a:r>
                    </a:p>
                    <a:p>
                      <a:pPr marL="342900" indent="-342900">
                        <a:buFont typeface="Arial" panose="020B0604020202020204" pitchFamily="34" charset="0"/>
                        <a:buChar char="•"/>
                      </a:pPr>
                      <a:r>
                        <a:rPr lang="en-US" sz="2000" dirty="0"/>
                        <a:t>Multiple destinations for a single message.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lang="en-US" sz="2000" dirty="0"/>
                        <a:t>99.9%</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50520148"/>
                  </a:ext>
                </a:extLst>
              </a:tr>
            </a:tbl>
          </a:graphicData>
        </a:graphic>
      </p:graphicFrame>
    </p:spTree>
    <p:extLst>
      <p:ext uri="{BB962C8B-B14F-4D97-AF65-F5344CB8AC3E}">
        <p14:creationId xmlns:p14="http://schemas.microsoft.com/office/powerpoint/2010/main" val="126908536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41CBD3-6F8B-4F34-B53D-1AE6CB72526E}"/>
              </a:ext>
            </a:extLst>
          </p:cNvPr>
          <p:cNvSpPr>
            <a:spLocks noGrp="1"/>
          </p:cNvSpPr>
          <p:nvPr>
            <p:ph type="title"/>
          </p:nvPr>
        </p:nvSpPr>
        <p:spPr/>
        <p:txBody>
          <a:bodyPr/>
          <a:lstStyle/>
          <a:p>
            <a:r>
              <a:rPr lang="en-US" dirty="0"/>
              <a:t>Design an event solution</a:t>
            </a:r>
          </a:p>
        </p:txBody>
      </p:sp>
    </p:spTree>
    <p:extLst>
      <p:ext uri="{BB962C8B-B14F-4D97-AF65-F5344CB8AC3E}">
        <p14:creationId xmlns:p14="http://schemas.microsoft.com/office/powerpoint/2010/main" val="277022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Design an </a:t>
            </a:r>
            <a:r>
              <a:rPr lang="en-US" dirty="0">
                <a:solidFill>
                  <a:schemeClr val="tx2">
                    <a:lumMod val="50000"/>
                  </a:schemeClr>
                </a:solidFill>
                <a:hlinkClick r:id="rId3">
                  <a:extLst>
                    <a:ext uri="{A12FA001-AC4F-418D-AE19-62706E023703}">
                      <ahyp:hlinkClr xmlns:ahyp="http://schemas.microsoft.com/office/drawing/2018/hyperlinkcolor" val="tx"/>
                    </a:ext>
                  </a:extLst>
                </a:hlinkClick>
              </a:rPr>
              <a:t>Event Hub </a:t>
            </a:r>
            <a:r>
              <a:rPr lang="en-US" dirty="0"/>
              <a:t>messaging solution</a:t>
            </a:r>
          </a:p>
        </p:txBody>
      </p:sp>
      <p:sp>
        <p:nvSpPr>
          <p:cNvPr id="5" name="Text Placeholder 4">
            <a:extLst>
              <a:ext uri="{FF2B5EF4-FFF2-40B4-BE49-F238E27FC236}">
                <a16:creationId xmlns:a16="http://schemas.microsoft.com/office/drawing/2014/main" id="{730ED98C-9C62-4B9F-97ED-92DF82700533}"/>
              </a:ext>
            </a:extLst>
          </p:cNvPr>
          <p:cNvSpPr>
            <a:spLocks noGrp="1"/>
          </p:cNvSpPr>
          <p:nvPr>
            <p:ph type="body" sz="quarter" idx="10"/>
          </p:nvPr>
        </p:nvSpPr>
        <p:spPr>
          <a:xfrm>
            <a:off x="432089" y="1004676"/>
            <a:ext cx="11341268" cy="430887"/>
          </a:xfrm>
        </p:spPr>
        <p:txBody>
          <a:bodyPr/>
          <a:lstStyle/>
          <a:p>
            <a:r>
              <a:rPr lang="en-US" dirty="0"/>
              <a:t>Azure Event Hubs is a fully managed, real time data ingestion service </a:t>
            </a:r>
          </a:p>
        </p:txBody>
      </p:sp>
      <p:sp>
        <p:nvSpPr>
          <p:cNvPr id="6" name="TextBox 5">
            <a:extLst>
              <a:ext uri="{FF2B5EF4-FFF2-40B4-BE49-F238E27FC236}">
                <a16:creationId xmlns:a16="http://schemas.microsoft.com/office/drawing/2014/main" id="{A7642C5F-5AF1-4D88-8456-5050ACFE95EF}"/>
              </a:ext>
            </a:extLst>
          </p:cNvPr>
          <p:cNvSpPr txBox="1"/>
          <p:nvPr/>
        </p:nvSpPr>
        <p:spPr>
          <a:xfrm>
            <a:off x="321919" y="2004778"/>
            <a:ext cx="4097415" cy="3367076"/>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latin typeface="Segoe UI" panose="020B0502040204020203" pitchFamily="34" charset="0"/>
              </a:rPr>
              <a:t>Orders events by when they are received - by time offsets</a:t>
            </a:r>
          </a:p>
          <a:p>
            <a:pPr marL="285750" indent="-285750">
              <a:lnSpc>
                <a:spcPct val="107000"/>
              </a:lnSpc>
              <a:spcAft>
                <a:spcPts val="1200"/>
              </a:spcAft>
              <a:buFont typeface="Arial" panose="020B0604020202020204" pitchFamily="34" charset="0"/>
              <a:buChar char="•"/>
            </a:pPr>
            <a:r>
              <a:rPr lang="en-US" sz="2000" dirty="0">
                <a:latin typeface="Segoe UI" panose="020B0502040204020203" pitchFamily="34" charset="0"/>
              </a:rPr>
              <a:t>Uses a pull model allowing multiple reads from consumers</a:t>
            </a:r>
          </a:p>
          <a:p>
            <a:pPr marL="285750" lvl="1" indent="-285750">
              <a:spcAft>
                <a:spcPts val="1200"/>
              </a:spcAft>
              <a:buFont typeface="Arial" panose="020B0604020202020204" pitchFamily="34" charset="0"/>
              <a:buChar char="•"/>
            </a:pPr>
            <a:r>
              <a:rPr lang="en-US" sz="2000" i="0" dirty="0">
                <a:effectLst/>
                <a:latin typeface="Segoe UI" panose="020B0502040204020203" pitchFamily="34" charset="0"/>
              </a:rPr>
              <a:t>Scaling is controlled by how many throughput units or processing units you purchase </a:t>
            </a:r>
          </a:p>
          <a:p>
            <a:pPr marL="285750" lvl="1" indent="-285750">
              <a:spcAft>
                <a:spcPts val="1200"/>
              </a:spcAft>
              <a:buFont typeface="Arial" panose="020B0604020202020204" pitchFamily="34" charset="0"/>
              <a:buChar char="•"/>
            </a:pPr>
            <a:r>
              <a:rPr lang="en-US" sz="2000" dirty="0">
                <a:latin typeface="Segoe UI" panose="020B0502040204020203" pitchFamily="34" charset="0"/>
              </a:rPr>
              <a:t>Receiving real-time streaming data</a:t>
            </a:r>
            <a:endParaRPr lang="en-US" sz="2000" i="0" dirty="0">
              <a:effectLst/>
              <a:latin typeface="Segoe UI" panose="020B0502040204020203" pitchFamily="34" charset="0"/>
            </a:endParaRPr>
          </a:p>
        </p:txBody>
      </p:sp>
      <p:pic>
        <p:nvPicPr>
          <p:cNvPr id="1026" name="Picture 2" descr="Event producers use partitions in Event Hub. Event Hub routes events to event receivers. ">
            <a:extLst>
              <a:ext uri="{FF2B5EF4-FFF2-40B4-BE49-F238E27FC236}">
                <a16:creationId xmlns:a16="http://schemas.microsoft.com/office/drawing/2014/main" id="{D14D12B1-7780-415F-BC3C-47F0D1884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6399" y="2220010"/>
            <a:ext cx="7400192" cy="3413210"/>
          </a:xfrm>
          <a:prstGeom prst="rect">
            <a:avLst/>
          </a:prstGeom>
          <a:noFill/>
        </p:spPr>
      </p:pic>
    </p:spTree>
    <p:extLst>
      <p:ext uri="{BB962C8B-B14F-4D97-AF65-F5344CB8AC3E}">
        <p14:creationId xmlns:p14="http://schemas.microsoft.com/office/powerpoint/2010/main" val="5779979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Design an </a:t>
            </a:r>
            <a:r>
              <a:rPr lang="en-US" dirty="0">
                <a:solidFill>
                  <a:schemeClr val="tx2">
                    <a:lumMod val="50000"/>
                  </a:schemeClr>
                </a:solidFill>
                <a:hlinkClick r:id="rId3">
                  <a:extLst>
                    <a:ext uri="{A12FA001-AC4F-418D-AE19-62706E023703}">
                      <ahyp:hlinkClr xmlns:ahyp="http://schemas.microsoft.com/office/drawing/2018/hyperlinkcolor" val="tx"/>
                    </a:ext>
                  </a:extLst>
                </a:hlinkClick>
              </a:rPr>
              <a:t>event-driven solution </a:t>
            </a:r>
            <a:endParaRPr lang="en-US" dirty="0">
              <a:solidFill>
                <a:schemeClr val="tx2">
                  <a:lumMod val="50000"/>
                </a:schemeClr>
              </a:solidFill>
            </a:endParaRPr>
          </a:p>
        </p:txBody>
      </p:sp>
      <p:sp>
        <p:nvSpPr>
          <p:cNvPr id="5" name="Text Placeholder 4">
            <a:extLst>
              <a:ext uri="{FF2B5EF4-FFF2-40B4-BE49-F238E27FC236}">
                <a16:creationId xmlns:a16="http://schemas.microsoft.com/office/drawing/2014/main" id="{51A6E5B0-D565-4FCB-995A-BB3D20718E8F}"/>
              </a:ext>
            </a:extLst>
          </p:cNvPr>
          <p:cNvSpPr>
            <a:spLocks noGrp="1"/>
          </p:cNvSpPr>
          <p:nvPr>
            <p:ph type="body" sz="quarter" idx="10"/>
          </p:nvPr>
        </p:nvSpPr>
        <p:spPr>
          <a:xfrm>
            <a:off x="432089" y="1004676"/>
            <a:ext cx="11341268" cy="430887"/>
          </a:xfrm>
        </p:spPr>
        <p:txBody>
          <a:bodyPr/>
          <a:lstStyle/>
          <a:p>
            <a:r>
              <a:rPr lang="en-US" dirty="0"/>
              <a:t>Azure Event Grid is a routing service connecting data sources with event handlers.</a:t>
            </a:r>
          </a:p>
        </p:txBody>
      </p:sp>
      <p:sp>
        <p:nvSpPr>
          <p:cNvPr id="7" name="TextBox 6">
            <a:extLst>
              <a:ext uri="{FF2B5EF4-FFF2-40B4-BE49-F238E27FC236}">
                <a16:creationId xmlns:a16="http://schemas.microsoft.com/office/drawing/2014/main" id="{4CCDA2CC-F2D1-4B03-A2DA-214307B7E3F3}"/>
              </a:ext>
            </a:extLst>
          </p:cNvPr>
          <p:cNvSpPr txBox="1"/>
          <p:nvPr/>
        </p:nvSpPr>
        <p:spPr>
          <a:xfrm>
            <a:off x="354891" y="1946283"/>
            <a:ext cx="4812994" cy="3016210"/>
          </a:xfrm>
          <a:prstGeom prst="rect">
            <a:avLst/>
          </a:prstGeom>
          <a:noFill/>
        </p:spPr>
        <p:txBody>
          <a:bodyPr wrap="square">
            <a:spAutoFit/>
          </a:bodyPr>
          <a:lstStyle/>
          <a:p>
            <a:pPr marL="342900" lvl="1" indent="-342900">
              <a:spcAft>
                <a:spcPts val="1200"/>
              </a:spcAft>
              <a:buFont typeface="Arial" panose="020B0604020202020204" pitchFamily="34" charset="0"/>
              <a:buChar char="•"/>
            </a:pPr>
            <a:r>
              <a:rPr lang="en-US" sz="2000" dirty="0"/>
              <a:t>Events sources include Azure resources or custom topics (you create)</a:t>
            </a:r>
          </a:p>
          <a:p>
            <a:pPr marL="342900" lvl="1" indent="-342900">
              <a:spcAft>
                <a:spcPts val="1200"/>
              </a:spcAft>
              <a:buFont typeface="Arial" panose="020B0604020202020204" pitchFamily="34" charset="0"/>
              <a:buChar char="•"/>
            </a:pPr>
            <a:r>
              <a:rPr lang="en-US" sz="2000" dirty="0"/>
              <a:t>Event handlers react to an event</a:t>
            </a:r>
          </a:p>
          <a:p>
            <a:pPr marL="342900" lvl="1" indent="-342900">
              <a:spcAft>
                <a:spcPts val="1200"/>
              </a:spcAft>
              <a:buFont typeface="Arial" panose="020B0604020202020204" pitchFamily="34" charset="0"/>
              <a:buChar char="•"/>
            </a:pPr>
            <a:r>
              <a:rPr lang="en-US" sz="2000" dirty="0"/>
              <a:t>Useful for serverless applications and operations automation</a:t>
            </a:r>
          </a:p>
          <a:p>
            <a:pPr marL="342900" lvl="1" indent="-342900">
              <a:spcAft>
                <a:spcPts val="1200"/>
              </a:spcAft>
              <a:buFont typeface="Arial" panose="020B0604020202020204" pitchFamily="34" charset="0"/>
              <a:buChar char="•"/>
            </a:pPr>
            <a:r>
              <a:rPr lang="en-US" sz="2000" dirty="0">
                <a:solidFill>
                  <a:srgbClr val="171717"/>
                </a:solidFill>
                <a:latin typeface="Segoe UI" panose="020B0502040204020203" pitchFamily="34" charset="0"/>
              </a:rPr>
              <a:t>U</a:t>
            </a:r>
            <a:r>
              <a:rPr lang="en-US" sz="2000" b="0" i="0" dirty="0">
                <a:solidFill>
                  <a:srgbClr val="171717"/>
                </a:solidFill>
                <a:effectLst/>
                <a:latin typeface="Segoe UI" panose="020B0502040204020203" pitchFamily="34" charset="0"/>
              </a:rPr>
              <a:t>ses a </a:t>
            </a:r>
            <a:r>
              <a:rPr lang="en-US" sz="2000" i="0" dirty="0">
                <a:solidFill>
                  <a:srgbClr val="171717"/>
                </a:solidFill>
                <a:effectLst/>
                <a:latin typeface="Segoe UI" panose="020B0502040204020203" pitchFamily="34" charset="0"/>
              </a:rPr>
              <a:t>pay-per-operation or pay-per-use</a:t>
            </a:r>
            <a:r>
              <a:rPr lang="en-US" sz="2000" b="0" i="0" dirty="0">
                <a:solidFill>
                  <a:srgbClr val="171717"/>
                </a:solidFill>
                <a:effectLst/>
                <a:latin typeface="Segoe UI" panose="020B0502040204020203" pitchFamily="34" charset="0"/>
              </a:rPr>
              <a:t> pricing models</a:t>
            </a:r>
            <a:endParaRPr lang="en-US" sz="2000" dirty="0"/>
          </a:p>
        </p:txBody>
      </p:sp>
      <p:pic>
        <p:nvPicPr>
          <p:cNvPr id="11" name="Picture 10" descr="Event Grid connects event sources with event handlers. ">
            <a:extLst>
              <a:ext uri="{FF2B5EF4-FFF2-40B4-BE49-F238E27FC236}">
                <a16:creationId xmlns:a16="http://schemas.microsoft.com/office/drawing/2014/main" id="{88DF527C-B593-4427-873B-AE9FA033B077}"/>
              </a:ext>
            </a:extLst>
          </p:cNvPr>
          <p:cNvPicPr>
            <a:picLocks noChangeAspect="1"/>
          </p:cNvPicPr>
          <p:nvPr/>
        </p:nvPicPr>
        <p:blipFill>
          <a:blip r:embed="rId4"/>
          <a:stretch>
            <a:fillRect/>
          </a:stretch>
        </p:blipFill>
        <p:spPr>
          <a:xfrm>
            <a:off x="5474408" y="2021709"/>
            <a:ext cx="6505575" cy="3838575"/>
          </a:xfrm>
          <a:prstGeom prst="rect">
            <a:avLst/>
          </a:prstGeom>
        </p:spPr>
      </p:pic>
    </p:spTree>
    <p:extLst>
      <p:ext uri="{BB962C8B-B14F-4D97-AF65-F5344CB8AC3E}">
        <p14:creationId xmlns:p14="http://schemas.microsoft.com/office/powerpoint/2010/main" val="13026957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5EDB0-A175-4279-B3F0-DA3DCEF76279}"/>
              </a:ext>
            </a:extLst>
          </p:cNvPr>
          <p:cNvSpPr>
            <a:spLocks noGrp="1"/>
          </p:cNvSpPr>
          <p:nvPr>
            <p:ph type="title"/>
          </p:nvPr>
        </p:nvSpPr>
        <p:spPr>
          <a:xfrm>
            <a:off x="418643" y="440494"/>
            <a:ext cx="11341268" cy="642840"/>
          </a:xfrm>
        </p:spPr>
        <p:txBody>
          <a:bodyPr/>
          <a:lstStyle/>
          <a:p>
            <a:r>
              <a:rPr lang="en-US" dirty="0"/>
              <a:t>Comparison of message and event solutions</a:t>
            </a:r>
          </a:p>
        </p:txBody>
      </p:sp>
      <p:sp>
        <p:nvSpPr>
          <p:cNvPr id="3" name="Text Placeholder 2">
            <a:extLst>
              <a:ext uri="{FF2B5EF4-FFF2-40B4-BE49-F238E27FC236}">
                <a16:creationId xmlns:a16="http://schemas.microsoft.com/office/drawing/2014/main" id="{828F8A24-2D22-4770-8F91-68D138373D8E}"/>
              </a:ext>
            </a:extLst>
          </p:cNvPr>
          <p:cNvSpPr>
            <a:spLocks noGrp="1"/>
          </p:cNvSpPr>
          <p:nvPr>
            <p:ph type="body" sz="quarter" idx="10"/>
          </p:nvPr>
        </p:nvSpPr>
        <p:spPr>
          <a:xfrm>
            <a:off x="432089" y="931375"/>
            <a:ext cx="11341268" cy="430887"/>
          </a:xfrm>
        </p:spPr>
        <p:txBody>
          <a:bodyPr/>
          <a:lstStyle/>
          <a:p>
            <a:r>
              <a:rPr lang="en-US" dirty="0"/>
              <a:t>Consider combining several solutions</a:t>
            </a:r>
          </a:p>
        </p:txBody>
      </p:sp>
      <p:pic>
        <p:nvPicPr>
          <p:cNvPr id="11" name="Picture 10" descr="Event hubs, event grid, function app, and synapse analytics">
            <a:extLst>
              <a:ext uri="{FF2B5EF4-FFF2-40B4-BE49-F238E27FC236}">
                <a16:creationId xmlns:a16="http://schemas.microsoft.com/office/drawing/2014/main" id="{0A41DED3-A0FB-B872-D8DF-0C14FB9CBA03}"/>
              </a:ext>
            </a:extLst>
          </p:cNvPr>
          <p:cNvPicPr>
            <a:picLocks noChangeAspect="1"/>
          </p:cNvPicPr>
          <p:nvPr/>
        </p:nvPicPr>
        <p:blipFill>
          <a:blip r:embed="rId3"/>
          <a:stretch>
            <a:fillRect/>
          </a:stretch>
        </p:blipFill>
        <p:spPr>
          <a:xfrm>
            <a:off x="1764927" y="1596987"/>
            <a:ext cx="8648700" cy="2228850"/>
          </a:xfrm>
          <a:prstGeom prst="rect">
            <a:avLst/>
          </a:prstGeom>
        </p:spPr>
      </p:pic>
      <p:graphicFrame>
        <p:nvGraphicFramePr>
          <p:cNvPr id="6" name="Table 5">
            <a:extLst>
              <a:ext uri="{FF2B5EF4-FFF2-40B4-BE49-F238E27FC236}">
                <a16:creationId xmlns:a16="http://schemas.microsoft.com/office/drawing/2014/main" id="{55EA93D0-172B-4F3E-9BBA-58ABEE8E3D6C}"/>
              </a:ext>
            </a:extLst>
          </p:cNvPr>
          <p:cNvGraphicFramePr/>
          <p:nvPr>
            <p:extLst>
              <p:ext uri="{D42A27DB-BD31-4B8C-83A1-F6EECF244321}">
                <p14:modId xmlns:p14="http://schemas.microsoft.com/office/powerpoint/2010/main" val="1997549529"/>
              </p:ext>
            </p:extLst>
          </p:nvPr>
        </p:nvGraphicFramePr>
        <p:xfrm>
          <a:off x="655799" y="3825837"/>
          <a:ext cx="10893847" cy="2565050"/>
        </p:xfrm>
        <a:graphic>
          <a:graphicData uri="http://schemas.openxmlformats.org/drawingml/2006/table">
            <a:tbl>
              <a:tblPr firstRow="1">
                <a:tableStyleId>{5C22544A-7EE6-4342-B048-85BDC9FD1C3A}</a:tableStyleId>
              </a:tblPr>
              <a:tblGrid>
                <a:gridCol w="1575412">
                  <a:extLst>
                    <a:ext uri="{9D8B030D-6E8A-4147-A177-3AD203B41FA5}">
                      <a16:colId xmlns:a16="http://schemas.microsoft.com/office/drawing/2014/main" val="3703802318"/>
                    </a:ext>
                  </a:extLst>
                </a:gridCol>
                <a:gridCol w="2495025">
                  <a:extLst>
                    <a:ext uri="{9D8B030D-6E8A-4147-A177-3AD203B41FA5}">
                      <a16:colId xmlns:a16="http://schemas.microsoft.com/office/drawing/2014/main" val="1153576583"/>
                    </a:ext>
                  </a:extLst>
                </a:gridCol>
                <a:gridCol w="2588964">
                  <a:extLst>
                    <a:ext uri="{9D8B030D-6E8A-4147-A177-3AD203B41FA5}">
                      <a16:colId xmlns:a16="http://schemas.microsoft.com/office/drawing/2014/main" val="2963856253"/>
                    </a:ext>
                  </a:extLst>
                </a:gridCol>
                <a:gridCol w="4234446">
                  <a:extLst>
                    <a:ext uri="{9D8B030D-6E8A-4147-A177-3AD203B41FA5}">
                      <a16:colId xmlns:a16="http://schemas.microsoft.com/office/drawing/2014/main" val="1752780588"/>
                    </a:ext>
                  </a:extLst>
                </a:gridCol>
              </a:tblGrid>
              <a:tr h="0">
                <a:tc>
                  <a:txBody>
                    <a:bodyPr/>
                    <a:lstStyle/>
                    <a:p>
                      <a:pPr algn="ctr" fontAlgn="ctr">
                        <a:spcBef>
                          <a:spcPts val="0"/>
                        </a:spcBef>
                        <a:spcAft>
                          <a:spcPts val="0"/>
                        </a:spcAft>
                      </a:pPr>
                      <a:r>
                        <a:rPr lang="en-US" sz="1400" b="0" u="none" strike="noStrike" dirty="0">
                          <a:solidFill>
                            <a:schemeClr val="bg1"/>
                          </a:solidFill>
                          <a:effectLst/>
                          <a:latin typeface="+mn-lt"/>
                        </a:rPr>
                        <a:t>Service</a:t>
                      </a:r>
                      <a:endParaRPr lang="en-US" sz="1400" b="0" i="0" u="none" strike="noStrike" dirty="0">
                        <a:solidFill>
                          <a:schemeClr val="bg1"/>
                        </a:solidFill>
                        <a:effectLst/>
                        <a:latin typeface="+mn-lt"/>
                      </a:endParaRPr>
                    </a:p>
                  </a:txBody>
                  <a:tcPr marL="95327" marR="95327" marT="112660" marB="1126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spcBef>
                          <a:spcPts val="0"/>
                        </a:spcBef>
                        <a:spcAft>
                          <a:spcPts val="0"/>
                        </a:spcAft>
                      </a:pPr>
                      <a:r>
                        <a:rPr lang="en-US" sz="1400" b="0" u="none" strike="noStrike" dirty="0">
                          <a:solidFill>
                            <a:schemeClr val="bg1"/>
                          </a:solidFill>
                          <a:effectLst/>
                          <a:latin typeface="+mn-lt"/>
                        </a:rPr>
                        <a:t>Purpose</a:t>
                      </a:r>
                      <a:endParaRPr lang="en-US" sz="1400" b="0" i="0" u="none" strike="noStrike" dirty="0">
                        <a:solidFill>
                          <a:schemeClr val="bg1"/>
                        </a:solidFill>
                        <a:effectLst/>
                        <a:latin typeface="+mn-lt"/>
                      </a:endParaRPr>
                    </a:p>
                  </a:txBody>
                  <a:tcPr marL="95327" marR="95327" marT="112660" marB="1126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spcBef>
                          <a:spcPts val="0"/>
                        </a:spcBef>
                        <a:spcAft>
                          <a:spcPts val="0"/>
                        </a:spcAft>
                      </a:pPr>
                      <a:r>
                        <a:rPr lang="en-US" sz="1400" b="0" u="none" strike="noStrike" dirty="0">
                          <a:solidFill>
                            <a:schemeClr val="bg1"/>
                          </a:solidFill>
                          <a:effectLst/>
                          <a:latin typeface="+mn-lt"/>
                        </a:rPr>
                        <a:t>Type</a:t>
                      </a:r>
                      <a:endParaRPr lang="en-US" sz="1400" b="0" i="0" u="none" strike="noStrike" dirty="0">
                        <a:solidFill>
                          <a:schemeClr val="bg1"/>
                        </a:solidFill>
                        <a:effectLst/>
                        <a:latin typeface="+mn-lt"/>
                      </a:endParaRPr>
                    </a:p>
                  </a:txBody>
                  <a:tcPr marL="95327" marR="95327" marT="112660" marB="1126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spcBef>
                          <a:spcPts val="0"/>
                        </a:spcBef>
                        <a:spcAft>
                          <a:spcPts val="0"/>
                        </a:spcAft>
                      </a:pPr>
                      <a:r>
                        <a:rPr lang="en-US" sz="1400" b="0" u="none" strike="noStrike" dirty="0">
                          <a:solidFill>
                            <a:schemeClr val="bg1"/>
                          </a:solidFill>
                          <a:effectLst/>
                          <a:latin typeface="+mn-lt"/>
                        </a:rPr>
                        <a:t>When to use</a:t>
                      </a:r>
                      <a:endParaRPr lang="en-US" sz="1400" b="0" i="0" u="none" strike="noStrike" dirty="0">
                        <a:solidFill>
                          <a:schemeClr val="bg1"/>
                        </a:solidFill>
                        <a:effectLst/>
                        <a:latin typeface="+mn-lt"/>
                      </a:endParaRPr>
                    </a:p>
                  </a:txBody>
                  <a:tcPr marL="95327" marR="95327" marT="112660" marB="1126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46462878"/>
                  </a:ext>
                </a:extLst>
              </a:tr>
              <a:tr h="298629">
                <a:tc>
                  <a:txBody>
                    <a:bodyPr/>
                    <a:lstStyle/>
                    <a:p>
                      <a:pPr algn="l" fontAlgn="ctr">
                        <a:spcBef>
                          <a:spcPts val="0"/>
                        </a:spcBef>
                        <a:spcAft>
                          <a:spcPts val="0"/>
                        </a:spcAft>
                      </a:pPr>
                      <a:r>
                        <a:rPr lang="en-US" sz="1500" b="0" u="none" strike="noStrike" dirty="0">
                          <a:effectLst/>
                          <a:latin typeface="+mn-lt"/>
                        </a:rPr>
                        <a:t>Event Grid</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spcBef>
                          <a:spcPts val="0"/>
                        </a:spcBef>
                        <a:spcAft>
                          <a:spcPts val="0"/>
                        </a:spcAft>
                      </a:pPr>
                      <a:r>
                        <a:rPr lang="en-US" sz="1500" b="0" u="none" strike="noStrike" dirty="0">
                          <a:effectLst/>
                          <a:latin typeface="+mn-lt"/>
                        </a:rPr>
                        <a:t>Reactive programming</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spcBef>
                          <a:spcPts val="0"/>
                        </a:spcBef>
                        <a:spcAft>
                          <a:spcPts val="0"/>
                        </a:spcAft>
                      </a:pPr>
                      <a:r>
                        <a:rPr lang="en-US" sz="1500" b="0" u="none" strike="noStrike" dirty="0">
                          <a:effectLst/>
                          <a:latin typeface="+mn-lt"/>
                        </a:rPr>
                        <a:t>Event distribution (discrete)</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spcBef>
                          <a:spcPts val="0"/>
                        </a:spcBef>
                        <a:spcAft>
                          <a:spcPts val="0"/>
                        </a:spcAft>
                      </a:pPr>
                      <a:r>
                        <a:rPr lang="en-US" sz="1500" b="0" u="none" strike="noStrike" dirty="0">
                          <a:effectLst/>
                          <a:latin typeface="+mn-lt"/>
                        </a:rPr>
                        <a:t>React to status changes</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24515126"/>
                  </a:ext>
                </a:extLst>
              </a:tr>
              <a:tr h="463404">
                <a:tc>
                  <a:txBody>
                    <a:bodyPr/>
                    <a:lstStyle/>
                    <a:p>
                      <a:pPr algn="l" fontAlgn="ctr">
                        <a:spcBef>
                          <a:spcPts val="0"/>
                        </a:spcBef>
                        <a:spcAft>
                          <a:spcPts val="0"/>
                        </a:spcAft>
                      </a:pPr>
                      <a:r>
                        <a:rPr lang="en-US" sz="1500" b="0" u="none" strike="noStrike" dirty="0">
                          <a:effectLst/>
                          <a:latin typeface="+mn-lt"/>
                        </a:rPr>
                        <a:t>Event Hubs</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500" b="0" u="none" strike="noStrike" dirty="0">
                          <a:effectLst/>
                          <a:latin typeface="+mn-lt"/>
                        </a:rPr>
                        <a:t>Big data pipeline</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500" b="0" u="none" strike="noStrike" dirty="0">
                          <a:effectLst/>
                          <a:latin typeface="+mn-lt"/>
                        </a:rPr>
                        <a:t>Event streaming (series)</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500" b="0" u="none" strike="noStrike" dirty="0">
                          <a:effectLst/>
                          <a:latin typeface="+mn-lt"/>
                        </a:rPr>
                        <a:t>Telemetry and distributed data streaming</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46053460"/>
                  </a:ext>
                </a:extLst>
              </a:tr>
              <a:tr h="463404">
                <a:tc>
                  <a:txBody>
                    <a:bodyPr/>
                    <a:lstStyle/>
                    <a:p>
                      <a:pPr algn="l" fontAlgn="ctr">
                        <a:spcBef>
                          <a:spcPts val="0"/>
                        </a:spcBef>
                        <a:spcAft>
                          <a:spcPts val="0"/>
                        </a:spcAft>
                      </a:pPr>
                      <a:r>
                        <a:rPr lang="en-US" sz="1500" b="0" u="none" strike="noStrike" dirty="0">
                          <a:effectLst/>
                          <a:latin typeface="+mn-lt"/>
                        </a:rPr>
                        <a:t>Service Bus</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spcBef>
                          <a:spcPts val="0"/>
                        </a:spcBef>
                        <a:spcAft>
                          <a:spcPts val="0"/>
                        </a:spcAft>
                      </a:pPr>
                      <a:r>
                        <a:rPr lang="en-US" sz="1500" b="0" u="none" strike="noStrike" dirty="0">
                          <a:effectLst/>
                          <a:latin typeface="+mn-lt"/>
                        </a:rPr>
                        <a:t>High-value enterprise messaging</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spcBef>
                          <a:spcPts val="0"/>
                        </a:spcBef>
                        <a:spcAft>
                          <a:spcPts val="0"/>
                        </a:spcAft>
                      </a:pPr>
                      <a:r>
                        <a:rPr lang="en-US" sz="1500" b="0" u="none" strike="noStrike" dirty="0">
                          <a:effectLst/>
                          <a:latin typeface="+mn-lt"/>
                        </a:rPr>
                        <a:t>Message</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spcBef>
                          <a:spcPts val="0"/>
                        </a:spcBef>
                        <a:spcAft>
                          <a:spcPts val="0"/>
                        </a:spcAft>
                      </a:pPr>
                      <a:r>
                        <a:rPr lang="en-US" sz="1500" b="0" u="none" strike="noStrike" dirty="0">
                          <a:effectLst/>
                          <a:latin typeface="+mn-lt"/>
                        </a:rPr>
                        <a:t>Order processing and financial transactions</a:t>
                      </a:r>
                      <a:endParaRPr lang="en-US" sz="1500" b="0" i="0" u="none" strike="noStrike" dirty="0">
                        <a:effectLst/>
                        <a:latin typeface="+mn-lt"/>
                      </a:endParaRP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8998703"/>
                  </a:ext>
                </a:extLst>
              </a:tr>
              <a:tr h="463404">
                <a:tc>
                  <a:txBody>
                    <a:bodyPr/>
                    <a:lstStyle/>
                    <a:p>
                      <a:pPr algn="l" fontAlgn="ctr">
                        <a:spcBef>
                          <a:spcPts val="0"/>
                        </a:spcBef>
                        <a:spcAft>
                          <a:spcPts val="0"/>
                        </a:spcAft>
                      </a:pPr>
                      <a:r>
                        <a:rPr lang="en-US" sz="1500" b="0" i="0" u="none" strike="noStrike" dirty="0">
                          <a:effectLst/>
                          <a:latin typeface="+mn-lt"/>
                        </a:rPr>
                        <a:t>Storage Queues</a:t>
                      </a: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500" b="0" i="0" u="none" strike="noStrike" dirty="0">
                          <a:effectLst/>
                          <a:latin typeface="+mn-lt"/>
                        </a:rPr>
                        <a:t>Large-volume messaging queues</a:t>
                      </a: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500" b="0" i="0" u="none" strike="noStrike" dirty="0">
                          <a:effectLst/>
                          <a:latin typeface="+mn-lt"/>
                        </a:rPr>
                        <a:t>Message</a:t>
                      </a: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500" b="0" i="0" u="none" strike="noStrike" dirty="0">
                          <a:effectLst/>
                          <a:latin typeface="+mn-lt"/>
                        </a:rPr>
                        <a:t>Cost-effective, simple messaging mechanism</a:t>
                      </a:r>
                    </a:p>
                  </a:txBody>
                  <a:tcPr marL="112660" marR="112660" marT="86661" marB="8666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13905933"/>
                  </a:ext>
                </a:extLst>
              </a:tr>
            </a:tbl>
          </a:graphicData>
        </a:graphic>
      </p:graphicFrame>
      <p:sp>
        <p:nvSpPr>
          <p:cNvPr id="4" name="Rectangle 1">
            <a:extLst>
              <a:ext uri="{FF2B5EF4-FFF2-40B4-BE49-F238E27FC236}">
                <a16:creationId xmlns:a16="http://schemas.microsoft.com/office/drawing/2014/main" id="{CE5172FB-DB19-49C2-AE9A-C39D13A28432}"/>
              </a:ext>
              <a:ext uri="{C183D7F6-B498-43B3-948B-1728B52AA6E4}">
                <adec:decorative xmlns:adec="http://schemas.microsoft.com/office/drawing/2017/decorative" val="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07017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FD9FD5-8ECA-488D-941A-0DD20B8FC214}"/>
              </a:ext>
              <a:ext uri="{C183D7F6-B498-43B3-948B-1728B52AA6E4}">
                <adec:decorative xmlns:adec="http://schemas.microsoft.com/office/drawing/2017/decorative" val="1"/>
              </a:ext>
            </a:extLst>
          </p:cNvPr>
          <p:cNvSpPr/>
          <p:nvPr/>
        </p:nvSpPr>
        <p:spPr bwMode="auto">
          <a:xfrm>
            <a:off x="6096000" y="1924035"/>
            <a:ext cx="5753100" cy="3762803"/>
          </a:xfrm>
          <a:prstGeom prst="rect">
            <a:avLst/>
          </a:prstGeom>
          <a:ln w="19050">
            <a:solidFill>
              <a:schemeClr val="bg1">
                <a:lumMod val="9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Design an </a:t>
            </a:r>
            <a:r>
              <a:rPr lang="en-US" dirty="0">
                <a:solidFill>
                  <a:schemeClr val="tx2">
                    <a:lumMod val="50000"/>
                  </a:schemeClr>
                </a:solidFill>
                <a:hlinkClick r:id="rId3">
                  <a:extLst>
                    <a:ext uri="{A12FA001-AC4F-418D-AE19-62706E023703}">
                      <ahyp:hlinkClr xmlns:ahyp="http://schemas.microsoft.com/office/drawing/2018/hyperlinkcolor" val="tx"/>
                    </a:ext>
                  </a:extLst>
                </a:hlinkClick>
              </a:rPr>
              <a:t>IoT Hub </a:t>
            </a:r>
            <a:r>
              <a:rPr lang="en-US" dirty="0"/>
              <a:t>solution</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type="body" sz="quarter" idx="10"/>
          </p:nvPr>
        </p:nvSpPr>
        <p:spPr>
          <a:xfrm>
            <a:off x="432089" y="1004676"/>
            <a:ext cx="11341268" cy="430887"/>
          </a:xfrm>
        </p:spPr>
        <p:txBody>
          <a:bodyPr/>
          <a:lstStyle/>
          <a:p>
            <a:pPr lvl="1"/>
            <a:r>
              <a:rPr lang="en-US" sz="2200" spc="-49" dirty="0">
                <a:solidFill>
                  <a:schemeClr val="tx2">
                    <a:lumMod val="50000"/>
                  </a:schemeClr>
                </a:solidFill>
                <a:latin typeface="+mj-lt"/>
              </a:rPr>
              <a:t>Central message hub for IoT applications and its attached devices. </a:t>
            </a:r>
            <a:endParaRPr lang="en-US" dirty="0"/>
          </a:p>
        </p:txBody>
      </p:sp>
      <p:sp>
        <p:nvSpPr>
          <p:cNvPr id="8" name="TextBox 7">
            <a:extLst>
              <a:ext uri="{FF2B5EF4-FFF2-40B4-BE49-F238E27FC236}">
                <a16:creationId xmlns:a16="http://schemas.microsoft.com/office/drawing/2014/main" id="{1E87A019-82F0-489E-ACCC-BE31E87C14DD}"/>
              </a:ext>
            </a:extLst>
          </p:cNvPr>
          <p:cNvSpPr txBox="1"/>
          <p:nvPr/>
        </p:nvSpPr>
        <p:spPr>
          <a:xfrm>
            <a:off x="379433" y="1647516"/>
            <a:ext cx="3543210" cy="4370427"/>
          </a:xfrm>
          <a:prstGeom prst="rect">
            <a:avLst/>
          </a:prstGeom>
          <a:noFill/>
        </p:spPr>
        <p:txBody>
          <a:bodyPr wrap="square">
            <a:spAutoFit/>
          </a:bodyPr>
          <a:lstStyle/>
          <a:p>
            <a:pPr marL="287338" lvl="1" indent="-234950">
              <a:spcAft>
                <a:spcPts val="1200"/>
              </a:spcAft>
            </a:pPr>
            <a:r>
              <a:rPr lang="en-US" sz="1800" b="1" dirty="0">
                <a:solidFill>
                  <a:schemeClr val="tx2">
                    <a:lumMod val="50000"/>
                  </a:schemeClr>
                </a:solidFill>
              </a:rPr>
              <a:t>When to use IoT Hub?</a:t>
            </a:r>
          </a:p>
          <a:p>
            <a:pPr marL="338138" indent="-285750">
              <a:spcAft>
                <a:spcPts val="1200"/>
              </a:spcAft>
              <a:buSzPct val="100000"/>
              <a:buFont typeface="Arial" panose="020B0604020202020204" pitchFamily="34" charset="0"/>
              <a:buChar char="•"/>
            </a:pPr>
            <a:r>
              <a:rPr lang="en-US" sz="1800" dirty="0"/>
              <a:t>Application complexity</a:t>
            </a:r>
          </a:p>
          <a:p>
            <a:pPr marL="338138" lvl="3" indent="-285750">
              <a:spcAft>
                <a:spcPts val="1200"/>
              </a:spcAft>
              <a:buSzPct val="100000"/>
              <a:buFont typeface="Arial" panose="020B0604020202020204" pitchFamily="34" charset="0"/>
              <a:buChar char="•"/>
            </a:pPr>
            <a:r>
              <a:rPr lang="en-US" sz="1800" dirty="0"/>
              <a:t>Data throughput</a:t>
            </a:r>
          </a:p>
          <a:p>
            <a:pPr marL="338138" lvl="3" indent="-285750">
              <a:spcAft>
                <a:spcPts val="1200"/>
              </a:spcAft>
              <a:buSzPct val="100000"/>
              <a:buFont typeface="Arial" panose="020B0604020202020204" pitchFamily="34" charset="0"/>
              <a:buChar char="•"/>
            </a:pPr>
            <a:r>
              <a:rPr lang="en-US" sz="1800" dirty="0"/>
              <a:t>Securing solution end to end allowing for per-device authentication</a:t>
            </a:r>
          </a:p>
          <a:p>
            <a:pPr marL="338138" lvl="3" indent="-285750">
              <a:spcAft>
                <a:spcPts val="1200"/>
              </a:spcAft>
              <a:buSzPct val="100000"/>
              <a:buFont typeface="Arial" panose="020B0604020202020204" pitchFamily="34" charset="0"/>
              <a:buChar char="•"/>
            </a:pPr>
            <a:r>
              <a:rPr lang="en-US" sz="1800" dirty="0"/>
              <a:t>Bi-directional communication</a:t>
            </a:r>
          </a:p>
          <a:p>
            <a:pPr marL="287338" lvl="3" indent="-234950">
              <a:spcAft>
                <a:spcPts val="1200"/>
              </a:spcAft>
              <a:buSzPct val="100000"/>
            </a:pPr>
            <a:r>
              <a:rPr lang="en-US" sz="1800" b="1" dirty="0">
                <a:solidFill>
                  <a:schemeClr val="tx2">
                    <a:lumMod val="50000"/>
                  </a:schemeClr>
                </a:solidFill>
              </a:rPr>
              <a:t>Capabilities over Event Hub:</a:t>
            </a:r>
          </a:p>
          <a:p>
            <a:pPr marL="338138" lvl="3" indent="-285750">
              <a:spcAft>
                <a:spcPts val="1200"/>
              </a:spcAft>
              <a:buSzPct val="100000"/>
              <a:buFont typeface="Arial" panose="020B0604020202020204" pitchFamily="34" charset="0"/>
              <a:buChar char="•"/>
            </a:pPr>
            <a:r>
              <a:rPr lang="en-US" sz="1800" dirty="0"/>
              <a:t>Per-device identity </a:t>
            </a:r>
          </a:p>
          <a:p>
            <a:pPr marL="338138" lvl="3" indent="-285750">
              <a:spcAft>
                <a:spcPts val="1200"/>
              </a:spcAft>
              <a:buSzPct val="100000"/>
              <a:buFont typeface="Arial" panose="020B0604020202020204" pitchFamily="34" charset="0"/>
              <a:buChar char="•"/>
            </a:pPr>
            <a:r>
              <a:rPr lang="en-US" sz="1800" dirty="0"/>
              <a:t>File upload from devices</a:t>
            </a:r>
          </a:p>
          <a:p>
            <a:pPr marL="338138" lvl="3" indent="-285750">
              <a:spcAft>
                <a:spcPts val="1200"/>
              </a:spcAft>
              <a:buSzPct val="100000"/>
              <a:buFont typeface="Arial" panose="020B0604020202020204" pitchFamily="34" charset="0"/>
              <a:buChar char="•"/>
            </a:pPr>
            <a:r>
              <a:rPr lang="en-US" sz="1800" dirty="0"/>
              <a:t>Device provisioning service </a:t>
            </a:r>
          </a:p>
        </p:txBody>
      </p:sp>
      <p:pic>
        <p:nvPicPr>
          <p:cNvPr id="2" name="Picture 1" descr="IoT devices use the IoT Hub to stream processing data. ">
            <a:extLst>
              <a:ext uri="{FF2B5EF4-FFF2-40B4-BE49-F238E27FC236}">
                <a16:creationId xmlns:a16="http://schemas.microsoft.com/office/drawing/2014/main" id="{A1C4FFE4-D140-430B-B775-22EF26702B3F}"/>
              </a:ext>
            </a:extLst>
          </p:cNvPr>
          <p:cNvPicPr>
            <a:picLocks noChangeAspect="1"/>
          </p:cNvPicPr>
          <p:nvPr/>
        </p:nvPicPr>
        <p:blipFill>
          <a:blip r:embed="rId4"/>
          <a:stretch>
            <a:fillRect/>
          </a:stretch>
        </p:blipFill>
        <p:spPr>
          <a:xfrm>
            <a:off x="4381849" y="1924034"/>
            <a:ext cx="7584863" cy="3762803"/>
          </a:xfrm>
          <a:prstGeom prst="rect">
            <a:avLst/>
          </a:prstGeom>
        </p:spPr>
      </p:pic>
    </p:spTree>
    <p:extLst>
      <p:ext uri="{BB962C8B-B14F-4D97-AF65-F5344CB8AC3E}">
        <p14:creationId xmlns:p14="http://schemas.microsoft.com/office/powerpoint/2010/main" val="26934278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7771-F235-48DD-9D7A-DA13F72E5D61}"/>
              </a:ext>
            </a:extLst>
          </p:cNvPr>
          <p:cNvSpPr>
            <a:spLocks noGrp="1"/>
          </p:cNvSpPr>
          <p:nvPr>
            <p:ph type="title"/>
          </p:nvPr>
        </p:nvSpPr>
        <p:spPr/>
        <p:txBody>
          <a:bodyPr/>
          <a:lstStyle/>
          <a:p>
            <a:r>
              <a:rPr lang="en-US" dirty="0"/>
              <a:t>Design an application optimization solution</a:t>
            </a:r>
          </a:p>
        </p:txBody>
      </p:sp>
    </p:spTree>
    <p:extLst>
      <p:ext uri="{BB962C8B-B14F-4D97-AF65-F5344CB8AC3E}">
        <p14:creationId xmlns:p14="http://schemas.microsoft.com/office/powerpoint/2010/main" val="57500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74F15-0D08-363B-5D0D-B6D1B4A51C55}"/>
              </a:ext>
            </a:extLst>
          </p:cNvPr>
          <p:cNvSpPr>
            <a:spLocks noGrp="1"/>
          </p:cNvSpPr>
          <p:nvPr>
            <p:ph type="title"/>
          </p:nvPr>
        </p:nvSpPr>
        <p:spPr/>
        <p:txBody>
          <a:bodyPr/>
          <a:lstStyle/>
          <a:p>
            <a:r>
              <a:rPr lang="en-US" dirty="0"/>
              <a:t>Caching – whiteboard and discussion (notes)</a:t>
            </a:r>
          </a:p>
        </p:txBody>
      </p:sp>
      <p:pic>
        <p:nvPicPr>
          <p:cNvPr id="5" name="Picture 4" descr="Optional whiteboard for the topic. ">
            <a:extLst>
              <a:ext uri="{FF2B5EF4-FFF2-40B4-BE49-F238E27FC236}">
                <a16:creationId xmlns:a16="http://schemas.microsoft.com/office/drawing/2014/main" id="{8A36ED71-03CE-4887-1F47-036E6B1D622C}"/>
              </a:ext>
            </a:extLst>
          </p:cNvPr>
          <p:cNvPicPr>
            <a:picLocks noChangeAspect="1"/>
          </p:cNvPicPr>
          <p:nvPr/>
        </p:nvPicPr>
        <p:blipFill>
          <a:blip r:embed="rId3"/>
          <a:stretch>
            <a:fillRect/>
          </a:stretch>
        </p:blipFill>
        <p:spPr>
          <a:xfrm>
            <a:off x="1318194" y="1201376"/>
            <a:ext cx="9542166" cy="4670614"/>
          </a:xfrm>
          <a:prstGeom prst="rect">
            <a:avLst/>
          </a:prstGeom>
          <a:ln>
            <a:solidFill>
              <a:schemeClr val="tx1"/>
            </a:solidFill>
          </a:ln>
        </p:spPr>
      </p:pic>
    </p:spTree>
    <p:extLst>
      <p:ext uri="{BB962C8B-B14F-4D97-AF65-F5344CB8AC3E}">
        <p14:creationId xmlns:p14="http://schemas.microsoft.com/office/powerpoint/2010/main" val="19766566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FEC19-9DD1-4718-BCAA-96383D213B9B}"/>
              </a:ext>
            </a:extLst>
          </p:cNvPr>
          <p:cNvSpPr>
            <a:spLocks noGrp="1"/>
          </p:cNvSpPr>
          <p:nvPr>
            <p:ph type="title"/>
          </p:nvPr>
        </p:nvSpPr>
        <p:spPr/>
        <p:txBody>
          <a:bodyPr/>
          <a:lstStyle/>
          <a:p>
            <a:r>
              <a:rPr lang="en-US" dirty="0"/>
              <a:t>When to use </a:t>
            </a:r>
            <a:r>
              <a:rPr lang="en-US" dirty="0">
                <a:solidFill>
                  <a:schemeClr val="tx2">
                    <a:lumMod val="50000"/>
                  </a:schemeClr>
                </a:solidFill>
                <a:hlinkClick r:id="rId3">
                  <a:extLst>
                    <a:ext uri="{A12FA001-AC4F-418D-AE19-62706E023703}">
                      <ahyp:hlinkClr xmlns:ahyp="http://schemas.microsoft.com/office/drawing/2018/hyperlinkcolor" val="tx"/>
                    </a:ext>
                  </a:extLst>
                </a:hlinkClick>
              </a:rPr>
              <a:t>Azure Cache for Redis</a:t>
            </a:r>
            <a:endParaRPr lang="en-US" dirty="0">
              <a:solidFill>
                <a:schemeClr val="tx2">
                  <a:lumMod val="50000"/>
                </a:schemeClr>
              </a:solidFill>
            </a:endParaRPr>
          </a:p>
        </p:txBody>
      </p:sp>
      <p:sp>
        <p:nvSpPr>
          <p:cNvPr id="3" name="Text Placeholder 2">
            <a:extLst>
              <a:ext uri="{FF2B5EF4-FFF2-40B4-BE49-F238E27FC236}">
                <a16:creationId xmlns:a16="http://schemas.microsoft.com/office/drawing/2014/main" id="{3067EA74-B1CF-4892-8430-096D6DD7214D}"/>
              </a:ext>
            </a:extLst>
          </p:cNvPr>
          <p:cNvSpPr>
            <a:spLocks noGrp="1"/>
          </p:cNvSpPr>
          <p:nvPr>
            <p:ph type="body" sz="quarter" idx="10"/>
          </p:nvPr>
        </p:nvSpPr>
        <p:spPr/>
        <p:txBody>
          <a:bodyPr/>
          <a:lstStyle/>
          <a:p>
            <a:r>
              <a:rPr lang="en-US" dirty="0"/>
              <a:t>Store frequently accessed data so that applications can be responsive to users. </a:t>
            </a:r>
          </a:p>
        </p:txBody>
      </p:sp>
      <p:sp>
        <p:nvSpPr>
          <p:cNvPr id="5" name="TextBox 4">
            <a:extLst>
              <a:ext uri="{FF2B5EF4-FFF2-40B4-BE49-F238E27FC236}">
                <a16:creationId xmlns:a16="http://schemas.microsoft.com/office/drawing/2014/main" id="{626BAA33-7FD3-4541-BB5C-F42DD4E60EE3}"/>
              </a:ext>
            </a:extLst>
          </p:cNvPr>
          <p:cNvSpPr txBox="1"/>
          <p:nvPr/>
        </p:nvSpPr>
        <p:spPr>
          <a:xfrm>
            <a:off x="344540" y="1801033"/>
            <a:ext cx="5174911" cy="3631763"/>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dirty="0"/>
              <a:t>Key scenarios - data cache, content cache, session store, job and message queuing, and distributed transactions</a:t>
            </a:r>
          </a:p>
          <a:p>
            <a:pPr marL="342900" indent="-342900">
              <a:spcAft>
                <a:spcPts val="1200"/>
              </a:spcAft>
              <a:buFont typeface="Arial" panose="020B0604020202020204" pitchFamily="34" charset="0"/>
              <a:buChar char="•"/>
            </a:pPr>
            <a:r>
              <a:rPr lang="en-US" sz="2000" dirty="0"/>
              <a:t>Fully managed solution</a:t>
            </a:r>
          </a:p>
          <a:p>
            <a:pPr marL="342900" indent="-342900">
              <a:spcAft>
                <a:spcPts val="1200"/>
              </a:spcAft>
              <a:buFont typeface="Arial" panose="020B0604020202020204" pitchFamily="34" charset="0"/>
              <a:buChar char="•"/>
            </a:pPr>
            <a:r>
              <a:rPr lang="en-US" sz="2000" dirty="0"/>
              <a:t>High availability  - responds automatically to both anticipated and unanticipated changes in demand</a:t>
            </a:r>
          </a:p>
          <a:p>
            <a:pPr marL="342900" indent="-342900">
              <a:spcAft>
                <a:spcPts val="1200"/>
              </a:spcAft>
              <a:buFont typeface="Arial" panose="020B0604020202020204" pitchFamily="34" charset="0"/>
              <a:buChar char="•"/>
            </a:pPr>
            <a:r>
              <a:rPr lang="en-US" sz="2000" dirty="0"/>
              <a:t>Same performance and scaling benefits throughout the world – network isolation, data encryption in transit</a:t>
            </a:r>
          </a:p>
        </p:txBody>
      </p:sp>
      <p:pic>
        <p:nvPicPr>
          <p:cNvPr id="11" name="Picture 10" descr="Azure Cache for Redis receives data and passes it to backend applications. ">
            <a:extLst>
              <a:ext uri="{FF2B5EF4-FFF2-40B4-BE49-F238E27FC236}">
                <a16:creationId xmlns:a16="http://schemas.microsoft.com/office/drawing/2014/main" id="{9CD6D109-37DA-4AC2-9D3D-62E27C3F5D0A}"/>
              </a:ext>
            </a:extLst>
          </p:cNvPr>
          <p:cNvPicPr>
            <a:picLocks noChangeAspect="1"/>
          </p:cNvPicPr>
          <p:nvPr/>
        </p:nvPicPr>
        <p:blipFill>
          <a:blip r:embed="rId4"/>
          <a:stretch>
            <a:fillRect/>
          </a:stretch>
        </p:blipFill>
        <p:spPr>
          <a:xfrm>
            <a:off x="6290631" y="1696579"/>
            <a:ext cx="5379216" cy="4334708"/>
          </a:xfrm>
          <a:prstGeom prst="rect">
            <a:avLst/>
          </a:prstGeom>
        </p:spPr>
      </p:pic>
    </p:spTree>
    <p:extLst>
      <p:ext uri="{BB962C8B-B14F-4D97-AF65-F5344CB8AC3E}">
        <p14:creationId xmlns:p14="http://schemas.microsoft.com/office/powerpoint/2010/main" val="33210832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dirty="0"/>
              <a:t>Design an application architecture solution</a:t>
            </a:r>
            <a:endParaRPr lang="en-US" dirty="0"/>
          </a:p>
        </p:txBody>
      </p:sp>
    </p:spTree>
    <p:extLst>
      <p:ext uri="{BB962C8B-B14F-4D97-AF65-F5344CB8AC3E}">
        <p14:creationId xmlns:p14="http://schemas.microsoft.com/office/powerpoint/2010/main" val="22817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Design an Azure API management solution</a:t>
            </a:r>
          </a:p>
        </p:txBody>
      </p:sp>
      <p:sp>
        <p:nvSpPr>
          <p:cNvPr id="5" name="Text Placeholder 4">
            <a:extLst>
              <a:ext uri="{FF2B5EF4-FFF2-40B4-BE49-F238E27FC236}">
                <a16:creationId xmlns:a16="http://schemas.microsoft.com/office/drawing/2014/main" id="{6438609F-05F6-4DC5-B792-C296CB45D3EC}"/>
              </a:ext>
            </a:extLst>
          </p:cNvPr>
          <p:cNvSpPr>
            <a:spLocks noGrp="1"/>
          </p:cNvSpPr>
          <p:nvPr>
            <p:ph type="body" sz="quarter" idx="10"/>
          </p:nvPr>
        </p:nvSpPr>
        <p:spPr/>
        <p:txBody>
          <a:bodyPr/>
          <a:lstStyle/>
          <a:p>
            <a:r>
              <a:rPr lang="en-US" dirty="0"/>
              <a:t>Publish, secure, maintain, and analyze all your company's APIs.</a:t>
            </a:r>
          </a:p>
        </p:txBody>
      </p:sp>
      <p:sp>
        <p:nvSpPr>
          <p:cNvPr id="7" name="TextBox 6">
            <a:extLst>
              <a:ext uri="{FF2B5EF4-FFF2-40B4-BE49-F238E27FC236}">
                <a16:creationId xmlns:a16="http://schemas.microsoft.com/office/drawing/2014/main" id="{079B41B3-2F0B-40F8-AE5A-19415E1F18B7}"/>
              </a:ext>
            </a:extLst>
          </p:cNvPr>
          <p:cNvSpPr txBox="1"/>
          <p:nvPr/>
        </p:nvSpPr>
        <p:spPr>
          <a:xfrm>
            <a:off x="549119" y="2088636"/>
            <a:ext cx="4849146" cy="2862322"/>
          </a:xfrm>
          <a:prstGeom prst="rect">
            <a:avLst/>
          </a:prstGeom>
          <a:noFill/>
        </p:spPr>
        <p:txBody>
          <a:bodyPr wrap="square">
            <a:spAutoFit/>
          </a:bodyPr>
          <a:lstStyle/>
          <a:p>
            <a:pPr marL="342900" lvl="1" indent="-342900">
              <a:spcAft>
                <a:spcPts val="1200"/>
              </a:spcAft>
              <a:buFont typeface="Arial" panose="020B0604020202020204" pitchFamily="34" charset="0"/>
              <a:buChar char="•"/>
            </a:pPr>
            <a:r>
              <a:rPr lang="en-US" sz="2000" b="0" i="0" dirty="0">
                <a:effectLst/>
                <a:latin typeface="Segoe UI" panose="020B0502040204020203" pitchFamily="34" charset="0"/>
              </a:rPr>
              <a:t>Bring multiple APIs under a single administrative umbrella – centralized management</a:t>
            </a:r>
          </a:p>
          <a:p>
            <a:pPr marL="342900" lvl="1" indent="-342900">
              <a:spcAft>
                <a:spcPts val="1200"/>
              </a:spcAft>
              <a:buFont typeface="Arial" panose="020B0604020202020204" pitchFamily="34" charset="0"/>
              <a:buChar char="•"/>
            </a:pPr>
            <a:r>
              <a:rPr lang="en-US" sz="2000" dirty="0">
                <a:latin typeface="Segoe UI" panose="020B0502040204020203" pitchFamily="34" charset="0"/>
              </a:rPr>
              <a:t>M</a:t>
            </a:r>
            <a:r>
              <a:rPr lang="en-US" sz="2000" b="0" i="0" dirty="0">
                <a:effectLst/>
                <a:latin typeface="Segoe UI" panose="020B0502040204020203" pitchFamily="34" charset="0"/>
              </a:rPr>
              <a:t>anage permissions and access</a:t>
            </a:r>
          </a:p>
          <a:p>
            <a:pPr marL="342900" lvl="1" indent="-342900">
              <a:spcAft>
                <a:spcPts val="1200"/>
              </a:spcAft>
              <a:buFont typeface="Arial" panose="020B0604020202020204" pitchFamily="34" charset="0"/>
              <a:buChar char="•"/>
            </a:pPr>
            <a:r>
              <a:rPr lang="en-US" sz="2000" dirty="0">
                <a:latin typeface="Segoe UI" panose="020B0502040204020203" pitchFamily="34" charset="0"/>
              </a:rPr>
              <a:t>Ensure compliance across API</a:t>
            </a:r>
          </a:p>
          <a:p>
            <a:pPr marL="342900" lvl="1" indent="-342900">
              <a:spcAft>
                <a:spcPts val="1200"/>
              </a:spcAft>
              <a:buFont typeface="Arial" panose="020B0604020202020204" pitchFamily="34" charset="0"/>
              <a:buChar char="•"/>
            </a:pPr>
            <a:r>
              <a:rPr lang="en-US" sz="2000" dirty="0">
                <a:latin typeface="Segoe UI" panose="020B0502040204020203" pitchFamily="34" charset="0"/>
              </a:rPr>
              <a:t>Standardize API specs</a:t>
            </a:r>
          </a:p>
          <a:p>
            <a:pPr marL="342900" lvl="1" indent="-342900">
              <a:spcAft>
                <a:spcPts val="1200"/>
              </a:spcAft>
              <a:buFont typeface="Arial" panose="020B0604020202020204" pitchFamily="34" charset="0"/>
              <a:buChar char="•"/>
            </a:pPr>
            <a:r>
              <a:rPr lang="en-US" sz="2000" dirty="0">
                <a:latin typeface="Segoe UI" panose="020B0502040204020203" pitchFamily="34" charset="0"/>
              </a:rPr>
              <a:t>Pr</a:t>
            </a:r>
            <a:r>
              <a:rPr lang="en-US" sz="2000" b="0" i="0" dirty="0">
                <a:effectLst/>
                <a:latin typeface="Segoe UI" panose="020B0502040204020203" pitchFamily="34" charset="0"/>
              </a:rPr>
              <a:t>otect the APIs from malicious usage</a:t>
            </a:r>
          </a:p>
        </p:txBody>
      </p:sp>
      <p:pic>
        <p:nvPicPr>
          <p:cNvPr id="15" name="Picture 14" descr="Apps are directed to backend server where the API is deployed. ">
            <a:extLst>
              <a:ext uri="{FF2B5EF4-FFF2-40B4-BE49-F238E27FC236}">
                <a16:creationId xmlns:a16="http://schemas.microsoft.com/office/drawing/2014/main" id="{DCCA2BBB-417F-424E-94E2-146474DBB76F}"/>
              </a:ext>
            </a:extLst>
          </p:cNvPr>
          <p:cNvPicPr>
            <a:picLocks noChangeAspect="1"/>
          </p:cNvPicPr>
          <p:nvPr/>
        </p:nvPicPr>
        <p:blipFill>
          <a:blip r:embed="rId3"/>
          <a:stretch>
            <a:fillRect/>
          </a:stretch>
        </p:blipFill>
        <p:spPr>
          <a:xfrm>
            <a:off x="6454071" y="1736083"/>
            <a:ext cx="5083654" cy="4319369"/>
          </a:xfrm>
          <a:prstGeom prst="rect">
            <a:avLst/>
          </a:prstGeom>
        </p:spPr>
      </p:pic>
    </p:spTree>
    <p:extLst>
      <p:ext uri="{BB962C8B-B14F-4D97-AF65-F5344CB8AC3E}">
        <p14:creationId xmlns:p14="http://schemas.microsoft.com/office/powerpoint/2010/main" val="1543145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7E926F-039B-4C03-A243-8F90E17B6DF4}"/>
              </a:ext>
            </a:extLst>
          </p:cNvPr>
          <p:cNvSpPr>
            <a:spLocks noGrp="1"/>
          </p:cNvSpPr>
          <p:nvPr>
            <p:ph type="title"/>
          </p:nvPr>
        </p:nvSpPr>
        <p:spPr/>
        <p:txBody>
          <a:bodyPr/>
          <a:lstStyle/>
          <a:p>
            <a:r>
              <a:rPr lang="en-US" dirty="0"/>
              <a:t>Design an application lifecycle</a:t>
            </a:r>
          </a:p>
        </p:txBody>
      </p:sp>
    </p:spTree>
    <p:extLst>
      <p:ext uri="{BB962C8B-B14F-4D97-AF65-F5344CB8AC3E}">
        <p14:creationId xmlns:p14="http://schemas.microsoft.com/office/powerpoint/2010/main" val="272366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What is Infrastructure as Code?</a:t>
            </a:r>
          </a:p>
        </p:txBody>
      </p:sp>
      <p:sp>
        <p:nvSpPr>
          <p:cNvPr id="21" name="Text Placeholder 20">
            <a:extLst>
              <a:ext uri="{FF2B5EF4-FFF2-40B4-BE49-F238E27FC236}">
                <a16:creationId xmlns:a16="http://schemas.microsoft.com/office/drawing/2014/main" id="{4047240F-BF9A-4E2B-8008-11B83B1D6719}"/>
              </a:ext>
            </a:extLst>
          </p:cNvPr>
          <p:cNvSpPr>
            <a:spLocks noGrp="1"/>
          </p:cNvSpPr>
          <p:nvPr>
            <p:ph type="body" sz="quarter" idx="10"/>
          </p:nvPr>
        </p:nvSpPr>
        <p:spPr/>
        <p:txBody>
          <a:bodyPr/>
          <a:lstStyle/>
          <a:p>
            <a:r>
              <a:rPr lang="en-US" dirty="0"/>
              <a:t>Infrastructure as Code (IaC) is the process of automating your infrastructure provisioning.</a:t>
            </a:r>
          </a:p>
        </p:txBody>
      </p:sp>
      <p:sp>
        <p:nvSpPr>
          <p:cNvPr id="19" name="TextBox 18">
            <a:extLst>
              <a:ext uri="{FF2B5EF4-FFF2-40B4-BE49-F238E27FC236}">
                <a16:creationId xmlns:a16="http://schemas.microsoft.com/office/drawing/2014/main" id="{DA7D93C5-427A-46DA-92B8-6D377FF5E968}"/>
              </a:ext>
            </a:extLst>
          </p:cNvPr>
          <p:cNvSpPr txBox="1"/>
          <p:nvPr/>
        </p:nvSpPr>
        <p:spPr>
          <a:xfrm>
            <a:off x="418643" y="1920895"/>
            <a:ext cx="5173980" cy="3016210"/>
          </a:xfrm>
          <a:prstGeom prst="rect">
            <a:avLst/>
          </a:prstGeom>
          <a:noFill/>
        </p:spPr>
        <p:txBody>
          <a:bodyPr wrap="square">
            <a:spAutoFit/>
          </a:bodyPr>
          <a:lstStyle/>
          <a:p>
            <a:pPr marL="342900" lvl="1" indent="-342900">
              <a:spcBef>
                <a:spcPts val="0"/>
              </a:spcBef>
              <a:spcAft>
                <a:spcPts val="1200"/>
              </a:spcAft>
              <a:buFont typeface="Arial" panose="020B0604020202020204" pitchFamily="34" charset="0"/>
              <a:buChar char="•"/>
            </a:pPr>
            <a:r>
              <a:rPr lang="en-US" sz="2000" dirty="0"/>
              <a:t>The </a:t>
            </a:r>
            <a:r>
              <a:rPr lang="en-US" sz="2000" dirty="0" err="1"/>
              <a:t>IaC</a:t>
            </a:r>
            <a:r>
              <a:rPr lang="en-US" sz="2000" dirty="0"/>
              <a:t> model </a:t>
            </a:r>
            <a:r>
              <a:rPr lang="en-US" sz="2000" b="0" i="0" dirty="0">
                <a:solidFill>
                  <a:srgbClr val="171717"/>
                </a:solidFill>
                <a:effectLst/>
                <a:latin typeface="Segoe UI" panose="020B0502040204020203" pitchFamily="34" charset="0"/>
              </a:rPr>
              <a:t>generates the same environment every time it is applied</a:t>
            </a:r>
            <a:endParaRPr lang="en-US" sz="2000" dirty="0"/>
          </a:p>
          <a:p>
            <a:pPr marL="342900" lvl="1" indent="-342900">
              <a:spcBef>
                <a:spcPts val="0"/>
              </a:spcBef>
              <a:spcAft>
                <a:spcPts val="1200"/>
              </a:spcAft>
              <a:buFont typeface="Arial" panose="020B0604020202020204" pitchFamily="34" charset="0"/>
              <a:buChar char="•"/>
            </a:pPr>
            <a:r>
              <a:rPr lang="en-US" sz="2000" dirty="0"/>
              <a:t>Solves the problem of environmental drift</a:t>
            </a:r>
          </a:p>
          <a:p>
            <a:pPr marL="342900" lvl="1" indent="-342900">
              <a:spcBef>
                <a:spcPts val="0"/>
              </a:spcBef>
              <a:spcAft>
                <a:spcPts val="1200"/>
              </a:spcAft>
              <a:buFont typeface="Arial" panose="020B0604020202020204" pitchFamily="34" charset="0"/>
              <a:buChar char="•"/>
            </a:pPr>
            <a:r>
              <a:rPr lang="en-US" sz="2000" dirty="0"/>
              <a:t>Enables teams to test applications in production-like environments early</a:t>
            </a:r>
          </a:p>
          <a:p>
            <a:pPr marL="342900" lvl="1" indent="-342900">
              <a:spcBef>
                <a:spcPts val="0"/>
              </a:spcBef>
              <a:spcAft>
                <a:spcPts val="1200"/>
              </a:spcAft>
              <a:buFont typeface="Arial" panose="020B0604020202020204" pitchFamily="34" charset="0"/>
              <a:buChar char="•"/>
            </a:pPr>
            <a:r>
              <a:rPr lang="en-US" sz="2000" dirty="0"/>
              <a:t>Where possible, </a:t>
            </a:r>
            <a:r>
              <a:rPr lang="en-US" sz="2000" b="0" i="0" dirty="0">
                <a:solidFill>
                  <a:srgbClr val="171717"/>
                </a:solidFill>
                <a:effectLst/>
                <a:latin typeface="Segoe UI" panose="020B0502040204020203" pitchFamily="34" charset="0"/>
              </a:rPr>
              <a:t>uses declarative definition files </a:t>
            </a:r>
            <a:endParaRPr lang="en-US" sz="2000" dirty="0"/>
          </a:p>
        </p:txBody>
      </p:sp>
      <p:pic>
        <p:nvPicPr>
          <p:cNvPr id="3" name="Picture 2" descr="Tooling creates multiple virtual machines. ">
            <a:extLst>
              <a:ext uri="{FF2B5EF4-FFF2-40B4-BE49-F238E27FC236}">
                <a16:creationId xmlns:a16="http://schemas.microsoft.com/office/drawing/2014/main" id="{07F15CE0-54EE-4888-92EB-CBE8CD05E48A}"/>
              </a:ext>
            </a:extLst>
          </p:cNvPr>
          <p:cNvPicPr>
            <a:picLocks noChangeAspect="1"/>
          </p:cNvPicPr>
          <p:nvPr/>
        </p:nvPicPr>
        <p:blipFill>
          <a:blip r:embed="rId3"/>
          <a:stretch>
            <a:fillRect/>
          </a:stretch>
        </p:blipFill>
        <p:spPr>
          <a:xfrm>
            <a:off x="6102723" y="2279650"/>
            <a:ext cx="5676900" cy="2838450"/>
          </a:xfrm>
          <a:prstGeom prst="rect">
            <a:avLst/>
          </a:prstGeom>
        </p:spPr>
      </p:pic>
    </p:spTree>
    <p:extLst>
      <p:ext uri="{BB962C8B-B14F-4D97-AF65-F5344CB8AC3E}">
        <p14:creationId xmlns:p14="http://schemas.microsoft.com/office/powerpoint/2010/main" val="14034489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Provision resources with Infrastructure as Code </a:t>
            </a:r>
          </a:p>
        </p:txBody>
      </p:sp>
      <p:sp>
        <p:nvSpPr>
          <p:cNvPr id="21" name="Text Placeholder 20">
            <a:extLst>
              <a:ext uri="{FF2B5EF4-FFF2-40B4-BE49-F238E27FC236}">
                <a16:creationId xmlns:a16="http://schemas.microsoft.com/office/drawing/2014/main" id="{4047240F-BF9A-4E2B-8008-11B83B1D6719}"/>
              </a:ext>
            </a:extLst>
          </p:cNvPr>
          <p:cNvSpPr>
            <a:spLocks noGrp="1"/>
          </p:cNvSpPr>
          <p:nvPr>
            <p:ph type="body" sz="quarter" idx="10"/>
          </p:nvPr>
        </p:nvSpPr>
        <p:spPr/>
        <p:txBody>
          <a:bodyPr/>
          <a:lstStyle/>
          <a:p>
            <a:r>
              <a:rPr lang="en-US" dirty="0"/>
              <a:t>Azure supports </a:t>
            </a:r>
            <a:r>
              <a:rPr lang="en-US" dirty="0" err="1"/>
              <a:t>IaC</a:t>
            </a:r>
            <a:r>
              <a:rPr lang="en-US" dirty="0"/>
              <a:t> with Azure Resource Manager and third-party platforms.</a:t>
            </a:r>
          </a:p>
        </p:txBody>
      </p:sp>
      <p:sp>
        <p:nvSpPr>
          <p:cNvPr id="19" name="TextBox 18">
            <a:extLst>
              <a:ext uri="{FF2B5EF4-FFF2-40B4-BE49-F238E27FC236}">
                <a16:creationId xmlns:a16="http://schemas.microsoft.com/office/drawing/2014/main" id="{DA7D93C5-427A-46DA-92B8-6D377FF5E968}"/>
              </a:ext>
            </a:extLst>
          </p:cNvPr>
          <p:cNvSpPr txBox="1"/>
          <p:nvPr/>
        </p:nvSpPr>
        <p:spPr>
          <a:xfrm>
            <a:off x="418643" y="1920895"/>
            <a:ext cx="5173980" cy="3016210"/>
          </a:xfrm>
          <a:prstGeom prst="rect">
            <a:avLst/>
          </a:prstGeom>
          <a:noFill/>
        </p:spPr>
        <p:txBody>
          <a:bodyPr wrap="square">
            <a:spAutoFit/>
          </a:bodyPr>
          <a:lstStyle/>
          <a:p>
            <a:pPr marL="342900" lvl="1" indent="-342900">
              <a:spcBef>
                <a:spcPts val="0"/>
              </a:spcBef>
              <a:spcAft>
                <a:spcPts val="1200"/>
              </a:spcAft>
              <a:buFont typeface="Arial" panose="020B0604020202020204" pitchFamily="34" charset="0"/>
              <a:buChar char="•"/>
            </a:pPr>
            <a:r>
              <a:rPr lang="en-US" sz="2000" dirty="0"/>
              <a:t>Azure Resource Manager templates – Bicep, JSON </a:t>
            </a:r>
          </a:p>
          <a:p>
            <a:pPr marL="342900" lvl="1" indent="-342900">
              <a:spcAft>
                <a:spcPts val="1200"/>
              </a:spcAft>
              <a:buFont typeface="Arial" panose="020B0604020202020204" pitchFamily="34" charset="0"/>
              <a:buChar char="•"/>
            </a:pPr>
            <a:r>
              <a:rPr lang="en-US" sz="2000" dirty="0"/>
              <a:t>Azure Automation  </a:t>
            </a:r>
          </a:p>
          <a:p>
            <a:pPr marL="342900" lvl="1" indent="-342900">
              <a:spcAft>
                <a:spcPts val="1200"/>
              </a:spcAft>
              <a:buFont typeface="Arial" panose="020B0604020202020204" pitchFamily="34" charset="0"/>
              <a:buChar char="•"/>
            </a:pPr>
            <a:r>
              <a:rPr lang="en-US" sz="2000" dirty="0"/>
              <a:t>Azure DevOps services </a:t>
            </a:r>
          </a:p>
          <a:p>
            <a:pPr marL="342900" lvl="1" indent="-342900">
              <a:spcAft>
                <a:spcPts val="1200"/>
              </a:spcAft>
              <a:buFont typeface="Arial" panose="020B0604020202020204" pitchFamily="34" charset="0"/>
              <a:buChar char="•"/>
            </a:pPr>
            <a:r>
              <a:rPr lang="en-US" sz="2000" dirty="0"/>
              <a:t>GitHub actions</a:t>
            </a:r>
          </a:p>
          <a:p>
            <a:pPr marL="342900" lvl="1" indent="-342900">
              <a:spcAft>
                <a:spcPts val="1200"/>
              </a:spcAft>
              <a:buFont typeface="Arial" panose="020B0604020202020204" pitchFamily="34" charset="0"/>
              <a:buChar char="•"/>
            </a:pPr>
            <a:r>
              <a:rPr lang="en-US" sz="2000" dirty="0"/>
              <a:t>Terraform</a:t>
            </a:r>
          </a:p>
          <a:p>
            <a:pPr marL="342900" lvl="1" indent="-342900">
              <a:spcAft>
                <a:spcPts val="1200"/>
              </a:spcAft>
              <a:buFont typeface="Arial" panose="020B0604020202020204" pitchFamily="34" charset="0"/>
              <a:buChar char="•"/>
            </a:pPr>
            <a:r>
              <a:rPr lang="en-US" sz="2000" dirty="0"/>
              <a:t>Jenkins </a:t>
            </a:r>
          </a:p>
        </p:txBody>
      </p:sp>
      <p:grpSp>
        <p:nvGrpSpPr>
          <p:cNvPr id="2" name="Group 1" descr="Bicep templates create JSON templates that create resources in Azure. ">
            <a:extLst>
              <a:ext uri="{FF2B5EF4-FFF2-40B4-BE49-F238E27FC236}">
                <a16:creationId xmlns:a16="http://schemas.microsoft.com/office/drawing/2014/main" id="{204E3450-968B-4E57-9A77-9B6DF5CD6BDD}"/>
              </a:ext>
            </a:extLst>
          </p:cNvPr>
          <p:cNvGrpSpPr/>
          <p:nvPr/>
        </p:nvGrpSpPr>
        <p:grpSpPr>
          <a:xfrm>
            <a:off x="6451273" y="2121783"/>
            <a:ext cx="5305425" cy="3362325"/>
            <a:chOff x="6451273" y="2121783"/>
            <a:chExt cx="5305425" cy="3362325"/>
          </a:xfrm>
        </p:grpSpPr>
        <p:pic>
          <p:nvPicPr>
            <p:cNvPr id="10" name="Graphic 9">
              <a:extLst>
                <a:ext uri="{FF2B5EF4-FFF2-40B4-BE49-F238E27FC236}">
                  <a16:creationId xmlns:a16="http://schemas.microsoft.com/office/drawing/2014/main" id="{E00CAEF6-D57A-4DBA-A63D-EF7AA421C2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8785" y="2762620"/>
              <a:ext cx="617289" cy="617289"/>
            </a:xfrm>
            <a:prstGeom prst="rect">
              <a:avLst/>
            </a:prstGeom>
          </p:spPr>
        </p:pic>
        <p:pic>
          <p:nvPicPr>
            <p:cNvPr id="17" name="Picture 16" descr="Bicep templates create JSON templates that provision resources in Azure. ">
              <a:extLst>
                <a:ext uri="{FF2B5EF4-FFF2-40B4-BE49-F238E27FC236}">
                  <a16:creationId xmlns:a16="http://schemas.microsoft.com/office/drawing/2014/main" id="{DC85D94E-7A85-437D-974F-E22440172A21}"/>
                </a:ext>
              </a:extLst>
            </p:cNvPr>
            <p:cNvPicPr>
              <a:picLocks noChangeAspect="1"/>
            </p:cNvPicPr>
            <p:nvPr/>
          </p:nvPicPr>
          <p:blipFill>
            <a:blip r:embed="rId5"/>
            <a:stretch>
              <a:fillRect/>
            </a:stretch>
          </p:blipFill>
          <p:spPr>
            <a:xfrm>
              <a:off x="6451273" y="2121783"/>
              <a:ext cx="5305425" cy="3362325"/>
            </a:xfrm>
            <a:prstGeom prst="rect">
              <a:avLst/>
            </a:prstGeom>
          </p:spPr>
        </p:pic>
      </p:grpSp>
    </p:spTree>
    <p:extLst>
      <p:ext uri="{BB962C8B-B14F-4D97-AF65-F5344CB8AC3E}">
        <p14:creationId xmlns:p14="http://schemas.microsoft.com/office/powerpoint/2010/main" val="5330304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Design an Azure App Configuration solution</a:t>
            </a:r>
          </a:p>
        </p:txBody>
      </p:sp>
      <p:sp>
        <p:nvSpPr>
          <p:cNvPr id="5" name="Text Placeholder 4">
            <a:extLst>
              <a:ext uri="{FF2B5EF4-FFF2-40B4-BE49-F238E27FC236}">
                <a16:creationId xmlns:a16="http://schemas.microsoft.com/office/drawing/2014/main" id="{4A83527C-A254-4A59-A082-4D8823580D52}"/>
              </a:ext>
            </a:extLst>
          </p:cNvPr>
          <p:cNvSpPr>
            <a:spLocks noGrp="1"/>
          </p:cNvSpPr>
          <p:nvPr>
            <p:ph type="body" sz="quarter" idx="10"/>
          </p:nvPr>
        </p:nvSpPr>
        <p:spPr/>
        <p:txBody>
          <a:bodyPr/>
          <a:lstStyle/>
          <a:p>
            <a:r>
              <a:rPr lang="en-US" dirty="0"/>
              <a:t>Azure App Configuration centrally manages application settings and feature flags.</a:t>
            </a:r>
          </a:p>
        </p:txBody>
      </p:sp>
      <p:sp>
        <p:nvSpPr>
          <p:cNvPr id="8" name="TextBox 7">
            <a:extLst>
              <a:ext uri="{FF2B5EF4-FFF2-40B4-BE49-F238E27FC236}">
                <a16:creationId xmlns:a16="http://schemas.microsoft.com/office/drawing/2014/main" id="{F8A9BC7E-6E40-4C67-A290-B27EF8DB35B8}"/>
              </a:ext>
            </a:extLst>
          </p:cNvPr>
          <p:cNvSpPr txBox="1"/>
          <p:nvPr/>
        </p:nvSpPr>
        <p:spPr>
          <a:xfrm>
            <a:off x="475847" y="2186624"/>
            <a:ext cx="5270307" cy="2886303"/>
          </a:xfrm>
          <a:prstGeom prst="rect">
            <a:avLst/>
          </a:prstGeom>
          <a:noFill/>
        </p:spPr>
        <p:txBody>
          <a:bodyPr wrap="square">
            <a:spAutoFit/>
          </a:bodyPr>
          <a:lstStyle/>
          <a:p>
            <a:pPr marL="285750" marR="0" lvl="0" indent="-285750">
              <a:lnSpc>
                <a:spcPct val="107000"/>
              </a:lnSpc>
              <a:spcBef>
                <a:spcPts val="0"/>
              </a:spcBef>
              <a:spcAft>
                <a:spcPts val="1000"/>
              </a:spcAft>
              <a:buFont typeface="Arial" panose="020B0604020202020204" pitchFamily="34" charset="0"/>
              <a:buChar char="•"/>
            </a:pPr>
            <a:r>
              <a:rPr lang="en-US" sz="2000" dirty="0">
                <a:effectLst/>
                <a:ea typeface="Calibri" panose="020F0502020204030204" pitchFamily="34" charset="0"/>
                <a:cs typeface="Arial" panose="020B0604020202020204" pitchFamily="34" charset="0"/>
              </a:rPr>
              <a:t>Flexible key representations and mappings</a:t>
            </a:r>
          </a:p>
          <a:p>
            <a:pPr marL="285750" marR="0" lvl="0" indent="-285750">
              <a:lnSpc>
                <a:spcPct val="107000"/>
              </a:lnSpc>
              <a:spcBef>
                <a:spcPts val="0"/>
              </a:spcBef>
              <a:spcAft>
                <a:spcPts val="1000"/>
              </a:spcAft>
              <a:buFont typeface="Arial" panose="020B0604020202020204" pitchFamily="34" charset="0"/>
              <a:buChar char="•"/>
            </a:pPr>
            <a:r>
              <a:rPr lang="en-US" sz="2000" dirty="0">
                <a:effectLst/>
                <a:ea typeface="Calibri" panose="020F0502020204030204" pitchFamily="34" charset="0"/>
                <a:cs typeface="Arial" panose="020B0604020202020204" pitchFamily="34" charset="0"/>
              </a:rPr>
              <a:t>Point-in-time replay of settings</a:t>
            </a:r>
          </a:p>
          <a:p>
            <a:pPr marL="285750" marR="0" lvl="0" indent="-285750">
              <a:lnSpc>
                <a:spcPct val="107000"/>
              </a:lnSpc>
              <a:spcBef>
                <a:spcPts val="0"/>
              </a:spcBef>
              <a:spcAft>
                <a:spcPts val="1000"/>
              </a:spcAft>
              <a:buFont typeface="Arial" panose="020B0604020202020204" pitchFamily="34" charset="0"/>
              <a:buChar char="•"/>
            </a:pPr>
            <a:r>
              <a:rPr lang="en-US" sz="2000" dirty="0">
                <a:ea typeface="Calibri" panose="020F0502020204030204" pitchFamily="34" charset="0"/>
                <a:cs typeface="Arial" panose="020B0604020202020204" pitchFamily="34" charset="0"/>
              </a:rPr>
              <a:t>D</a:t>
            </a:r>
            <a:r>
              <a:rPr lang="en-US" sz="2000" dirty="0">
                <a:effectLst/>
                <a:ea typeface="Calibri" panose="020F0502020204030204" pitchFamily="34" charset="0"/>
                <a:cs typeface="Arial" panose="020B0604020202020204" pitchFamily="34" charset="0"/>
              </a:rPr>
              <a:t>edicated UI for feature flag management</a:t>
            </a:r>
          </a:p>
          <a:p>
            <a:pPr marL="285750" marR="0" lvl="0" indent="-285750">
              <a:lnSpc>
                <a:spcPct val="107000"/>
              </a:lnSpc>
              <a:spcBef>
                <a:spcPts val="0"/>
              </a:spcBef>
              <a:spcAft>
                <a:spcPts val="1000"/>
              </a:spcAft>
              <a:buFont typeface="Arial" panose="020B0604020202020204" pitchFamily="34" charset="0"/>
              <a:buChar char="•"/>
            </a:pPr>
            <a:r>
              <a:rPr lang="en-US" sz="2000" dirty="0">
                <a:effectLst/>
                <a:ea typeface="Calibri" panose="020F0502020204030204" pitchFamily="34" charset="0"/>
                <a:cs typeface="Arial" panose="020B0604020202020204" pitchFamily="34" charset="0"/>
              </a:rPr>
              <a:t>Comparison of two sets of configurations on custom-defined dimensions</a:t>
            </a:r>
          </a:p>
          <a:p>
            <a:pPr marL="285750" marR="0" lvl="0" indent="-285750">
              <a:lnSpc>
                <a:spcPct val="107000"/>
              </a:lnSpc>
              <a:spcBef>
                <a:spcPts val="0"/>
              </a:spcBef>
              <a:spcAft>
                <a:spcPts val="1000"/>
              </a:spcAft>
              <a:buFont typeface="Arial" panose="020B0604020202020204" pitchFamily="34" charset="0"/>
              <a:buChar char="•"/>
            </a:pPr>
            <a:r>
              <a:rPr lang="en-US" sz="2000" dirty="0">
                <a:effectLst/>
                <a:ea typeface="Calibri" panose="020F0502020204030204" pitchFamily="34" charset="0"/>
                <a:cs typeface="Arial" panose="020B0604020202020204" pitchFamily="34" charset="0"/>
              </a:rPr>
              <a:t>Enhanced security through Azure-managed identities and encryption</a:t>
            </a:r>
          </a:p>
        </p:txBody>
      </p:sp>
      <p:grpSp>
        <p:nvGrpSpPr>
          <p:cNvPr id="2" name="Group 1" descr="Two application with separate and shared configuration files. ">
            <a:extLst>
              <a:ext uri="{FF2B5EF4-FFF2-40B4-BE49-F238E27FC236}">
                <a16:creationId xmlns:a16="http://schemas.microsoft.com/office/drawing/2014/main" id="{24710DAC-DDB1-4496-828C-AC1EB313EF5C}"/>
              </a:ext>
            </a:extLst>
          </p:cNvPr>
          <p:cNvGrpSpPr/>
          <p:nvPr/>
        </p:nvGrpSpPr>
        <p:grpSpPr>
          <a:xfrm>
            <a:off x="6089277" y="2256060"/>
            <a:ext cx="5841256" cy="2467717"/>
            <a:chOff x="2842154" y="1861228"/>
            <a:chExt cx="5841256" cy="2467717"/>
          </a:xfrm>
        </p:grpSpPr>
        <p:grpSp>
          <p:nvGrpSpPr>
            <p:cNvPr id="61" name="Group 60">
              <a:extLst>
                <a:ext uri="{FF2B5EF4-FFF2-40B4-BE49-F238E27FC236}">
                  <a16:creationId xmlns:a16="http://schemas.microsoft.com/office/drawing/2014/main" id="{591159BA-1CA5-4D38-9A9C-D72906301E5A}"/>
                </a:ext>
              </a:extLst>
            </p:cNvPr>
            <p:cNvGrpSpPr/>
            <p:nvPr/>
          </p:nvGrpSpPr>
          <p:grpSpPr>
            <a:xfrm>
              <a:off x="2842154" y="1889794"/>
              <a:ext cx="2706130" cy="2381457"/>
              <a:chOff x="5855066" y="2321169"/>
              <a:chExt cx="3081374" cy="3002876"/>
            </a:xfrm>
          </p:grpSpPr>
          <p:grpSp>
            <p:nvGrpSpPr>
              <p:cNvPr id="39" name="Group 38">
                <a:extLst>
                  <a:ext uri="{FF2B5EF4-FFF2-40B4-BE49-F238E27FC236}">
                    <a16:creationId xmlns:a16="http://schemas.microsoft.com/office/drawing/2014/main" id="{412D1D1A-CA1F-4956-8544-EC59E5EE307C}"/>
                  </a:ext>
                </a:extLst>
              </p:cNvPr>
              <p:cNvGrpSpPr/>
              <p:nvPr/>
            </p:nvGrpSpPr>
            <p:grpSpPr>
              <a:xfrm>
                <a:off x="5855066" y="2444041"/>
                <a:ext cx="2847379" cy="2880004"/>
                <a:chOff x="6476707" y="2686403"/>
                <a:chExt cx="2847379" cy="2880004"/>
              </a:xfrm>
            </p:grpSpPr>
            <p:pic>
              <p:nvPicPr>
                <p:cNvPr id="12" name="Graphic 11">
                  <a:extLst>
                    <a:ext uri="{FF2B5EF4-FFF2-40B4-BE49-F238E27FC236}">
                      <a16:creationId xmlns:a16="http://schemas.microsoft.com/office/drawing/2014/main" id="{60DE3C9A-4BDF-4692-8037-50C7ECE06E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8050" y="2757902"/>
                  <a:ext cx="862798" cy="862798"/>
                </a:xfrm>
                <a:prstGeom prst="rect">
                  <a:avLst/>
                </a:prstGeom>
              </p:spPr>
            </p:pic>
            <p:pic>
              <p:nvPicPr>
                <p:cNvPr id="15" name="Graphic 14">
                  <a:extLst>
                    <a:ext uri="{FF2B5EF4-FFF2-40B4-BE49-F238E27FC236}">
                      <a16:creationId xmlns:a16="http://schemas.microsoft.com/office/drawing/2014/main" id="{A3A86851-CD8F-4F88-8B72-6A81AC56D8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2126" y="2686403"/>
                  <a:ext cx="1003474" cy="1003474"/>
                </a:xfrm>
                <a:prstGeom prst="rect">
                  <a:avLst/>
                </a:prstGeom>
              </p:spPr>
            </p:pic>
            <p:grpSp>
              <p:nvGrpSpPr>
                <p:cNvPr id="22" name="Group 21">
                  <a:extLst>
                    <a:ext uri="{FF2B5EF4-FFF2-40B4-BE49-F238E27FC236}">
                      <a16:creationId xmlns:a16="http://schemas.microsoft.com/office/drawing/2014/main" id="{80B6E096-ACFB-43E5-9FE5-2C987AFA7ADB}"/>
                    </a:ext>
                  </a:extLst>
                </p:cNvPr>
                <p:cNvGrpSpPr/>
                <p:nvPr/>
              </p:nvGrpSpPr>
              <p:grpSpPr>
                <a:xfrm>
                  <a:off x="8242271" y="4019373"/>
                  <a:ext cx="1081815" cy="1080325"/>
                  <a:chOff x="6010274" y="2561492"/>
                  <a:chExt cx="1081815" cy="1080325"/>
                </a:xfrm>
              </p:grpSpPr>
              <p:pic>
                <p:nvPicPr>
                  <p:cNvPr id="19" name="Graphic 18">
                    <a:extLst>
                      <a:ext uri="{FF2B5EF4-FFF2-40B4-BE49-F238E27FC236}">
                        <a16:creationId xmlns:a16="http://schemas.microsoft.com/office/drawing/2014/main" id="{136DBC47-BE61-43DA-9DF0-6431241BCB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10274" y="2561492"/>
                    <a:ext cx="953233" cy="953233"/>
                  </a:xfrm>
                  <a:prstGeom prst="rect">
                    <a:avLst/>
                  </a:prstGeom>
                </p:spPr>
              </p:pic>
              <p:pic>
                <p:nvPicPr>
                  <p:cNvPr id="21" name="Graphic 20">
                    <a:extLst>
                      <a:ext uri="{FF2B5EF4-FFF2-40B4-BE49-F238E27FC236}">
                        <a16:creationId xmlns:a16="http://schemas.microsoft.com/office/drawing/2014/main" id="{A7387768-196A-4287-BD51-5201A4FFF8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1182" y="3100910"/>
                    <a:ext cx="540907" cy="540907"/>
                  </a:xfrm>
                  <a:prstGeom prst="rect">
                    <a:avLst/>
                  </a:prstGeom>
                </p:spPr>
              </p:pic>
            </p:grpSp>
            <p:grpSp>
              <p:nvGrpSpPr>
                <p:cNvPr id="23" name="Group 22">
                  <a:extLst>
                    <a:ext uri="{FF2B5EF4-FFF2-40B4-BE49-F238E27FC236}">
                      <a16:creationId xmlns:a16="http://schemas.microsoft.com/office/drawing/2014/main" id="{EC8254AA-046F-4BD1-ADD1-D9981ED39234}"/>
                    </a:ext>
                  </a:extLst>
                </p:cNvPr>
                <p:cNvGrpSpPr/>
                <p:nvPr/>
              </p:nvGrpSpPr>
              <p:grpSpPr>
                <a:xfrm>
                  <a:off x="6562622" y="4016507"/>
                  <a:ext cx="1081815" cy="1080325"/>
                  <a:chOff x="6010274" y="2561492"/>
                  <a:chExt cx="1081815" cy="1080325"/>
                </a:xfrm>
              </p:grpSpPr>
              <p:pic>
                <p:nvPicPr>
                  <p:cNvPr id="24" name="Graphic 23">
                    <a:extLst>
                      <a:ext uri="{FF2B5EF4-FFF2-40B4-BE49-F238E27FC236}">
                        <a16:creationId xmlns:a16="http://schemas.microsoft.com/office/drawing/2014/main" id="{768FDA88-2B14-456A-8926-A69D10AEE0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10274" y="2561492"/>
                    <a:ext cx="953233" cy="953233"/>
                  </a:xfrm>
                  <a:prstGeom prst="rect">
                    <a:avLst/>
                  </a:prstGeom>
                </p:spPr>
              </p:pic>
              <p:pic>
                <p:nvPicPr>
                  <p:cNvPr id="25" name="Graphic 24">
                    <a:extLst>
                      <a:ext uri="{FF2B5EF4-FFF2-40B4-BE49-F238E27FC236}">
                        <a16:creationId xmlns:a16="http://schemas.microsoft.com/office/drawing/2014/main" id="{C40783E4-8FC2-4638-BF42-7EFEA9F4034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1182" y="3100910"/>
                    <a:ext cx="540907" cy="540907"/>
                  </a:xfrm>
                  <a:prstGeom prst="rect">
                    <a:avLst/>
                  </a:prstGeom>
                </p:spPr>
              </p:pic>
            </p:grpSp>
            <p:sp>
              <p:nvSpPr>
                <p:cNvPr id="26" name="TextBox 25">
                  <a:extLst>
                    <a:ext uri="{FF2B5EF4-FFF2-40B4-BE49-F238E27FC236}">
                      <a16:creationId xmlns:a16="http://schemas.microsoft.com/office/drawing/2014/main" id="{89965C11-B099-45DB-B113-E2A5385782DF}"/>
                    </a:ext>
                  </a:extLst>
                </p:cNvPr>
                <p:cNvSpPr txBox="1"/>
                <p:nvPr/>
              </p:nvSpPr>
              <p:spPr>
                <a:xfrm>
                  <a:off x="6476707" y="5049342"/>
                  <a:ext cx="115480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Config A</a:t>
                  </a:r>
                </a:p>
              </p:txBody>
            </p:sp>
            <p:sp>
              <p:nvSpPr>
                <p:cNvPr id="28" name="TextBox 27">
                  <a:extLst>
                    <a:ext uri="{FF2B5EF4-FFF2-40B4-BE49-F238E27FC236}">
                      <a16:creationId xmlns:a16="http://schemas.microsoft.com/office/drawing/2014/main" id="{86220FC6-15AD-4888-8E38-78863A851D7B}"/>
                    </a:ext>
                  </a:extLst>
                </p:cNvPr>
                <p:cNvSpPr txBox="1"/>
                <p:nvPr/>
              </p:nvSpPr>
              <p:spPr>
                <a:xfrm>
                  <a:off x="8137629" y="5011252"/>
                  <a:ext cx="113877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Config B</a:t>
                  </a:r>
                </a:p>
              </p:txBody>
            </p:sp>
            <p:cxnSp>
              <p:nvCxnSpPr>
                <p:cNvPr id="34" name="Straight Arrow Connector 33">
                  <a:extLst>
                    <a:ext uri="{FF2B5EF4-FFF2-40B4-BE49-F238E27FC236}">
                      <a16:creationId xmlns:a16="http://schemas.microsoft.com/office/drawing/2014/main" id="{195F45BD-FF6F-4738-AB55-A81EE39A1C0E}"/>
                    </a:ext>
                  </a:extLst>
                </p:cNvPr>
                <p:cNvCxnSpPr>
                  <a:stCxn id="12" idx="2"/>
                  <a:endCxn id="24" idx="0"/>
                </p:cNvCxnSpPr>
                <p:nvPr/>
              </p:nvCxnSpPr>
              <p:spPr>
                <a:xfrm>
                  <a:off x="7029449" y="3620700"/>
                  <a:ext cx="9790" cy="3958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605D4D3-AA61-46CF-86AD-68D0ABC527EA}"/>
                    </a:ext>
                  </a:extLst>
                </p:cNvPr>
                <p:cNvCxnSpPr>
                  <a:cxnSpLocks/>
                  <a:stCxn id="15" idx="2"/>
                  <a:endCxn id="19" idx="0"/>
                </p:cNvCxnSpPr>
                <p:nvPr/>
              </p:nvCxnSpPr>
              <p:spPr>
                <a:xfrm>
                  <a:off x="8713863" y="3689877"/>
                  <a:ext cx="5025" cy="3294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69CD3BB9-C274-404C-8302-F45B3981DD18}"/>
                  </a:ext>
                  <a:ext uri="{C183D7F6-B498-43B3-948B-1728B52AA6E4}">
                    <adec:decorative xmlns:adec="http://schemas.microsoft.com/office/drawing/2017/decorative" val="1"/>
                  </a:ext>
                </a:extLst>
              </p:cNvPr>
              <p:cNvSpPr/>
              <p:nvPr/>
            </p:nvSpPr>
            <p:spPr bwMode="auto">
              <a:xfrm>
                <a:off x="5890009" y="2321169"/>
                <a:ext cx="3046431" cy="300282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753707-8631-4A7A-B593-325AF8CDECCA}"/>
                </a:ext>
              </a:extLst>
            </p:cNvPr>
            <p:cNvGrpSpPr/>
            <p:nvPr/>
          </p:nvGrpSpPr>
          <p:grpSpPr>
            <a:xfrm>
              <a:off x="6208073" y="1861228"/>
              <a:ext cx="2475337" cy="2467717"/>
              <a:chOff x="9060171" y="3263363"/>
              <a:chExt cx="3046431" cy="3015699"/>
            </a:xfrm>
          </p:grpSpPr>
          <p:grpSp>
            <p:nvGrpSpPr>
              <p:cNvPr id="81" name="Group 80">
                <a:extLst>
                  <a:ext uri="{FF2B5EF4-FFF2-40B4-BE49-F238E27FC236}">
                    <a16:creationId xmlns:a16="http://schemas.microsoft.com/office/drawing/2014/main" id="{C829E9F7-6857-403A-BFE4-D28F680EBE01}"/>
                  </a:ext>
                </a:extLst>
              </p:cNvPr>
              <p:cNvGrpSpPr/>
              <p:nvPr/>
            </p:nvGrpSpPr>
            <p:grpSpPr>
              <a:xfrm>
                <a:off x="9219413" y="3386174"/>
                <a:ext cx="2738789" cy="2892888"/>
                <a:chOff x="9313136" y="2476503"/>
                <a:chExt cx="2738789" cy="2892888"/>
              </a:xfrm>
            </p:grpSpPr>
            <p:sp>
              <p:nvSpPr>
                <p:cNvPr id="32" name="TextBox 31">
                  <a:extLst>
                    <a:ext uri="{FF2B5EF4-FFF2-40B4-BE49-F238E27FC236}">
                      <a16:creationId xmlns:a16="http://schemas.microsoft.com/office/drawing/2014/main" id="{3D9DD1A3-CEAB-4FBC-B84D-6975EA466C23}"/>
                    </a:ext>
                  </a:extLst>
                </p:cNvPr>
                <p:cNvSpPr txBox="1"/>
                <p:nvPr/>
              </p:nvSpPr>
              <p:spPr>
                <a:xfrm>
                  <a:off x="9442563" y="4737507"/>
                  <a:ext cx="2609362" cy="63188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App Configuration</a:t>
                  </a:r>
                </a:p>
              </p:txBody>
            </p:sp>
            <p:grpSp>
              <p:nvGrpSpPr>
                <p:cNvPr id="40" name="Group 39">
                  <a:extLst>
                    <a:ext uri="{FF2B5EF4-FFF2-40B4-BE49-F238E27FC236}">
                      <a16:creationId xmlns:a16="http://schemas.microsoft.com/office/drawing/2014/main" id="{D2D37A98-5BE7-4DD3-A20F-816B022A8693}"/>
                    </a:ext>
                  </a:extLst>
                </p:cNvPr>
                <p:cNvGrpSpPr/>
                <p:nvPr/>
              </p:nvGrpSpPr>
              <p:grpSpPr>
                <a:xfrm>
                  <a:off x="9313136" y="2476503"/>
                  <a:ext cx="2617550" cy="2373471"/>
                  <a:chOff x="6598050" y="2626115"/>
                  <a:chExt cx="2617550" cy="2373471"/>
                </a:xfrm>
              </p:grpSpPr>
              <p:pic>
                <p:nvPicPr>
                  <p:cNvPr id="41" name="Graphic 40">
                    <a:extLst>
                      <a:ext uri="{FF2B5EF4-FFF2-40B4-BE49-F238E27FC236}">
                        <a16:creationId xmlns:a16="http://schemas.microsoft.com/office/drawing/2014/main" id="{8B980472-E51A-4544-A4E5-C5157981B4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8050" y="2757902"/>
                    <a:ext cx="862798" cy="862798"/>
                  </a:xfrm>
                  <a:prstGeom prst="rect">
                    <a:avLst/>
                  </a:prstGeom>
                </p:spPr>
              </p:pic>
              <p:pic>
                <p:nvPicPr>
                  <p:cNvPr id="42" name="Graphic 41">
                    <a:extLst>
                      <a:ext uri="{FF2B5EF4-FFF2-40B4-BE49-F238E27FC236}">
                        <a16:creationId xmlns:a16="http://schemas.microsoft.com/office/drawing/2014/main" id="{9412C735-95E2-4398-82EC-565869B309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2126" y="2626115"/>
                    <a:ext cx="1003474" cy="1003474"/>
                  </a:xfrm>
                  <a:prstGeom prst="rect">
                    <a:avLst/>
                  </a:prstGeom>
                </p:spPr>
              </p:pic>
              <p:grpSp>
                <p:nvGrpSpPr>
                  <p:cNvPr id="44" name="Group 43">
                    <a:extLst>
                      <a:ext uri="{FF2B5EF4-FFF2-40B4-BE49-F238E27FC236}">
                        <a16:creationId xmlns:a16="http://schemas.microsoft.com/office/drawing/2014/main" id="{0B701BEA-8346-4EE5-B214-683951051117}"/>
                      </a:ext>
                    </a:extLst>
                  </p:cNvPr>
                  <p:cNvGrpSpPr/>
                  <p:nvPr/>
                </p:nvGrpSpPr>
                <p:grpSpPr>
                  <a:xfrm>
                    <a:off x="7358812" y="3919261"/>
                    <a:ext cx="1081815" cy="1080325"/>
                    <a:chOff x="6806464" y="2464246"/>
                    <a:chExt cx="1081815" cy="1080325"/>
                  </a:xfrm>
                </p:grpSpPr>
                <p:pic>
                  <p:nvPicPr>
                    <p:cNvPr id="49" name="Graphic 48">
                      <a:extLst>
                        <a:ext uri="{FF2B5EF4-FFF2-40B4-BE49-F238E27FC236}">
                          <a16:creationId xmlns:a16="http://schemas.microsoft.com/office/drawing/2014/main" id="{19413811-2A7F-46BB-BEAE-36287ACED8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06464" y="2464246"/>
                      <a:ext cx="953233" cy="953233"/>
                    </a:xfrm>
                    <a:prstGeom prst="rect">
                      <a:avLst/>
                    </a:prstGeom>
                  </p:spPr>
                </p:pic>
                <p:pic>
                  <p:nvPicPr>
                    <p:cNvPr id="50" name="Graphic 49">
                      <a:extLst>
                        <a:ext uri="{FF2B5EF4-FFF2-40B4-BE49-F238E27FC236}">
                          <a16:creationId xmlns:a16="http://schemas.microsoft.com/office/drawing/2014/main" id="{B80AA095-D5A8-4859-B997-ACB3429FAA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47372" y="3003664"/>
                      <a:ext cx="540907" cy="540907"/>
                    </a:xfrm>
                    <a:prstGeom prst="rect">
                      <a:avLst/>
                    </a:prstGeom>
                  </p:spPr>
                </p:pic>
              </p:grpSp>
            </p:grpSp>
            <p:cxnSp>
              <p:nvCxnSpPr>
                <p:cNvPr id="54" name="Connector: Elbow 53">
                  <a:extLst>
                    <a:ext uri="{FF2B5EF4-FFF2-40B4-BE49-F238E27FC236}">
                      <a16:creationId xmlns:a16="http://schemas.microsoft.com/office/drawing/2014/main" id="{734A5336-A312-4746-A0E0-BE201DD5FC7B}"/>
                    </a:ext>
                  </a:extLst>
                </p:cNvPr>
                <p:cNvCxnSpPr>
                  <a:cxnSpLocks/>
                  <a:stCxn id="41" idx="2"/>
                  <a:endCxn id="49" idx="0"/>
                </p:cNvCxnSpPr>
                <p:nvPr/>
              </p:nvCxnSpPr>
              <p:spPr>
                <a:xfrm rot="16200000" flipH="1">
                  <a:off x="9998245" y="3217378"/>
                  <a:ext cx="298561" cy="80598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D5702389-998E-4755-A572-5FA1D9EAC37C}"/>
                    </a:ext>
                  </a:extLst>
                </p:cNvPr>
                <p:cNvCxnSpPr>
                  <a:cxnSpLocks/>
                  <a:stCxn id="42" idx="2"/>
                  <a:endCxn id="49" idx="0"/>
                </p:cNvCxnSpPr>
                <p:nvPr/>
              </p:nvCxnSpPr>
              <p:spPr>
                <a:xfrm rot="5400000">
                  <a:off x="10844896" y="3185596"/>
                  <a:ext cx="289672" cy="87843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03DE7291-7EA9-485B-8494-B2543622342A}"/>
                  </a:ext>
                  <a:ext uri="{C183D7F6-B498-43B3-948B-1728B52AA6E4}">
                    <adec:decorative xmlns:adec="http://schemas.microsoft.com/office/drawing/2017/decorative" val="1"/>
                  </a:ext>
                </a:extLst>
              </p:cNvPr>
              <p:cNvSpPr/>
              <p:nvPr/>
            </p:nvSpPr>
            <p:spPr bwMode="auto">
              <a:xfrm>
                <a:off x="9060171" y="3263363"/>
                <a:ext cx="3046431" cy="291023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3" name="Arrow: Right 82">
              <a:extLst>
                <a:ext uri="{FF2B5EF4-FFF2-40B4-BE49-F238E27FC236}">
                  <a16:creationId xmlns:a16="http://schemas.microsoft.com/office/drawing/2014/main" id="{E7E657EE-B192-4496-B10B-3E4F494CCBAA}"/>
                </a:ext>
              </a:extLst>
            </p:cNvPr>
            <p:cNvSpPr/>
            <p:nvPr/>
          </p:nvSpPr>
          <p:spPr bwMode="auto">
            <a:xfrm>
              <a:off x="5670497" y="2852089"/>
              <a:ext cx="463982" cy="52752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6339923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4721F-0EEE-49C3-8B14-C199D53410B2}"/>
              </a:ext>
            </a:extLst>
          </p:cNvPr>
          <p:cNvSpPr>
            <a:spLocks noGrp="1"/>
          </p:cNvSpPr>
          <p:nvPr>
            <p:ph type="title"/>
          </p:nvPr>
        </p:nvSpPr>
        <p:spPr/>
        <p:txBody>
          <a:bodyPr/>
          <a:lstStyle/>
          <a:p>
            <a:r>
              <a:rPr lang="en-US" dirty="0"/>
              <a:t>Case study and review</a:t>
            </a:r>
          </a:p>
        </p:txBody>
      </p:sp>
    </p:spTree>
    <p:extLst>
      <p:ext uri="{BB962C8B-B14F-4D97-AF65-F5344CB8AC3E}">
        <p14:creationId xmlns:p14="http://schemas.microsoft.com/office/powerpoint/2010/main" val="16042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C51AE-3058-40B8-9E92-DBAFABF6E9F2}"/>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Case Study – Application architecture</a:t>
            </a:r>
            <a:endParaRPr lang="en-US" dirty="0">
              <a:solidFill>
                <a:schemeClr val="tx2">
                  <a:lumMod val="50000"/>
                </a:schemeClr>
              </a:solidFill>
            </a:endParaRPr>
          </a:p>
        </p:txBody>
      </p:sp>
      <p:sp>
        <p:nvSpPr>
          <p:cNvPr id="3" name="Text Placeholder 2">
            <a:extLst>
              <a:ext uri="{FF2B5EF4-FFF2-40B4-BE49-F238E27FC236}">
                <a16:creationId xmlns:a16="http://schemas.microsoft.com/office/drawing/2014/main" id="{FF316B18-7F24-47C6-AB7B-AB922BA294AD}"/>
              </a:ext>
            </a:extLst>
          </p:cNvPr>
          <p:cNvSpPr>
            <a:spLocks noGrp="1"/>
          </p:cNvSpPr>
          <p:nvPr>
            <p:ph type="body" sz="quarter" idx="10"/>
          </p:nvPr>
        </p:nvSpPr>
        <p:spPr/>
        <p:txBody>
          <a:bodyPr/>
          <a:lstStyle/>
          <a:p>
            <a:r>
              <a:rPr lang="en-US" dirty="0"/>
              <a:t>A new product catalog design</a:t>
            </a:r>
          </a:p>
        </p:txBody>
      </p:sp>
      <p:sp>
        <p:nvSpPr>
          <p:cNvPr id="5" name="TextBox 4">
            <a:extLst>
              <a:ext uri="{FF2B5EF4-FFF2-40B4-BE49-F238E27FC236}">
                <a16:creationId xmlns:a16="http://schemas.microsoft.com/office/drawing/2014/main" id="{38482E00-91C7-48C5-817B-3A1BE2739226}"/>
              </a:ext>
            </a:extLst>
          </p:cNvPr>
          <p:cNvSpPr txBox="1"/>
          <p:nvPr/>
        </p:nvSpPr>
        <p:spPr>
          <a:xfrm>
            <a:off x="432089" y="1881758"/>
            <a:ext cx="5575421" cy="3137269"/>
          </a:xfrm>
          <a:prstGeom prst="rect">
            <a:avLst/>
          </a:prstGeom>
          <a:noFill/>
        </p:spPr>
        <p:txBody>
          <a:bodyPr wrap="square">
            <a:spAutoFit/>
          </a:bodyPr>
          <a:lstStyle/>
          <a:p>
            <a:pPr marL="342900" marR="0" lvl="0" indent="-342900">
              <a:lnSpc>
                <a:spcPct val="107000"/>
              </a:lnSpc>
              <a:spcBef>
                <a:spcPts val="0"/>
              </a:spcBef>
              <a:spcAft>
                <a:spcPts val="1200"/>
              </a:spcAft>
              <a:buFont typeface="Symbol" panose="05050102010706020507" pitchFamily="18" charset="2"/>
              <a:buChar char=""/>
            </a:pPr>
            <a:r>
              <a:rPr lang="en-US" sz="2400">
                <a:ea typeface="Calibri" panose="020F0502020204030204" pitchFamily="34" charset="0"/>
                <a:cs typeface="Calibri" panose="020F0502020204030204" pitchFamily="34" charset="0"/>
              </a:rPr>
              <a:t>New</a:t>
            </a:r>
            <a:r>
              <a:rPr lang="en-US" sz="2400" dirty="0">
                <a:ea typeface="Calibri" panose="020F0502020204030204" pitchFamily="34" charset="0"/>
                <a:cs typeface="Calibri" panose="020F0502020204030204" pitchFamily="34" charset="0"/>
              </a:rPr>
              <a:t> </a:t>
            </a:r>
            <a:r>
              <a:rPr lang="en-US" sz="2400" dirty="0">
                <a:effectLst/>
                <a:ea typeface="Calibri" panose="020F0502020204030204" pitchFamily="34" charset="0"/>
                <a:cs typeface="Calibri" panose="020F0502020204030204" pitchFamily="34" charset="0"/>
              </a:rPr>
              <a:t>product catalog, ordering process, and shopping cart</a:t>
            </a:r>
          </a:p>
          <a:p>
            <a:pPr marL="342900" marR="0" lvl="0" indent="-342900">
              <a:lnSpc>
                <a:spcPct val="107000"/>
              </a:lnSpc>
              <a:spcBef>
                <a:spcPts val="0"/>
              </a:spcBef>
              <a:spcAft>
                <a:spcPts val="1200"/>
              </a:spcAft>
              <a:buFont typeface="Symbol" panose="05050102010706020507" pitchFamily="18" charset="2"/>
              <a:buChar char=""/>
            </a:pPr>
            <a:r>
              <a:rPr lang="en-US" sz="2400" dirty="0">
                <a:ea typeface="Calibri" panose="020F0502020204030204" pitchFamily="34" charset="0"/>
                <a:cs typeface="Calibri" panose="020F0502020204030204" pitchFamily="34" charset="0"/>
              </a:rPr>
              <a:t>Services will rely on a combin</a:t>
            </a:r>
            <a:r>
              <a:rPr lang="en-US" sz="2400" dirty="0">
                <a:effectLst/>
                <a:ea typeface="Calibri" panose="020F0502020204030204" pitchFamily="34" charset="0"/>
                <a:cs typeface="Calibri" panose="020F0502020204030204" pitchFamily="34" charset="0"/>
              </a:rPr>
              <a:t>ation of relational and non-relational data</a:t>
            </a:r>
          </a:p>
          <a:p>
            <a:pPr marL="342900" marR="0" lvl="0" indent="-342900">
              <a:lnSpc>
                <a:spcPct val="107000"/>
              </a:lnSpc>
              <a:spcBef>
                <a:spcPts val="0"/>
              </a:spcBef>
              <a:spcAft>
                <a:spcPts val="1200"/>
              </a:spcAft>
              <a:buFont typeface="Symbol" panose="05050102010706020507" pitchFamily="18" charset="2"/>
              <a:buChar char=""/>
            </a:pPr>
            <a:r>
              <a:rPr lang="en-US" sz="2400" dirty="0">
                <a:ea typeface="Calibri" panose="020F0502020204030204" pitchFamily="34" charset="0"/>
                <a:cs typeface="Calibri" panose="020F0502020204030204" pitchFamily="34" charset="0"/>
              </a:rPr>
              <a:t>It</a:t>
            </a:r>
            <a:r>
              <a:rPr lang="en-US" sz="2400" dirty="0">
                <a:effectLst/>
                <a:ea typeface="Calibri" panose="020F0502020204030204" pitchFamily="34" charset="0"/>
                <a:cs typeface="Calibri" panose="020F0502020204030204" pitchFamily="34" charset="0"/>
              </a:rPr>
              <a:t> is critical that the service hosting the application supports rapid autoscaling and high availability</a:t>
            </a:r>
            <a:endParaRPr lang="en-US" sz="2000" dirty="0">
              <a:effectLst/>
              <a:ea typeface="Calibri" panose="020F0502020204030204" pitchFamily="34" charset="0"/>
              <a:cs typeface="Arial" panose="020B0604020202020204" pitchFamily="34" charset="0"/>
            </a:endParaRPr>
          </a:p>
        </p:txBody>
      </p:sp>
      <p:grpSp>
        <p:nvGrpSpPr>
          <p:cNvPr id="54" name="Group 53" descr="catalog, ordering process, and shopping cart. ">
            <a:extLst>
              <a:ext uri="{FF2B5EF4-FFF2-40B4-BE49-F238E27FC236}">
                <a16:creationId xmlns:a16="http://schemas.microsoft.com/office/drawing/2014/main" id="{4AA57304-2ED1-4C7B-81F4-D7C747FFC622}"/>
              </a:ext>
            </a:extLst>
          </p:cNvPr>
          <p:cNvGrpSpPr/>
          <p:nvPr/>
        </p:nvGrpSpPr>
        <p:grpSpPr>
          <a:xfrm>
            <a:off x="6592527" y="1881758"/>
            <a:ext cx="4685603" cy="2723644"/>
            <a:chOff x="6592527" y="1881758"/>
            <a:chExt cx="4685603" cy="2723644"/>
          </a:xfrm>
        </p:grpSpPr>
        <p:grpSp>
          <p:nvGrpSpPr>
            <p:cNvPr id="49" name="Group 48">
              <a:extLst>
                <a:ext uri="{FF2B5EF4-FFF2-40B4-BE49-F238E27FC236}">
                  <a16:creationId xmlns:a16="http://schemas.microsoft.com/office/drawing/2014/main" id="{C7782359-6644-488D-AC68-0DAFAF256C05}"/>
                </a:ext>
              </a:extLst>
            </p:cNvPr>
            <p:cNvGrpSpPr/>
            <p:nvPr/>
          </p:nvGrpSpPr>
          <p:grpSpPr>
            <a:xfrm>
              <a:off x="6592527" y="1881758"/>
              <a:ext cx="3756278" cy="2723644"/>
              <a:chOff x="7025148" y="1641147"/>
              <a:chExt cx="3756278" cy="2723644"/>
            </a:xfrm>
          </p:grpSpPr>
          <p:pic>
            <p:nvPicPr>
              <p:cNvPr id="16" name="Graphic 15" descr="Shopping cart outline">
                <a:extLst>
                  <a:ext uri="{FF2B5EF4-FFF2-40B4-BE49-F238E27FC236}">
                    <a16:creationId xmlns:a16="http://schemas.microsoft.com/office/drawing/2014/main" id="{AF85BFB2-5C90-433C-A6B7-24E0CA71A402}"/>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4117" y="2554084"/>
                <a:ext cx="752169" cy="752169"/>
              </a:xfrm>
              <a:prstGeom prst="rect">
                <a:avLst/>
              </a:prstGeom>
            </p:spPr>
          </p:pic>
          <p:pic>
            <p:nvPicPr>
              <p:cNvPr id="22" name="Graphic 21" descr="Envelope outline">
                <a:extLst>
                  <a:ext uri="{FF2B5EF4-FFF2-40B4-BE49-F238E27FC236}">
                    <a16:creationId xmlns:a16="http://schemas.microsoft.com/office/drawing/2014/main" id="{1C7BFA6A-EBA6-4611-B719-1C57E4261E67}"/>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56831" y="1641147"/>
                <a:ext cx="679159" cy="679159"/>
              </a:xfrm>
              <a:prstGeom prst="rect">
                <a:avLst/>
              </a:prstGeom>
            </p:spPr>
          </p:pic>
          <p:pic>
            <p:nvPicPr>
              <p:cNvPr id="24" name="Graphic 23" descr="Presentation with org chart with solid fill">
                <a:extLst>
                  <a:ext uri="{FF2B5EF4-FFF2-40B4-BE49-F238E27FC236}">
                    <a16:creationId xmlns:a16="http://schemas.microsoft.com/office/drawing/2014/main" id="{2CDCABB6-142A-4720-AAC1-B34E36AA8967}"/>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30213" y="2561993"/>
                <a:ext cx="732395" cy="732395"/>
              </a:xfrm>
              <a:prstGeom prst="rect">
                <a:avLst/>
              </a:prstGeom>
            </p:spPr>
          </p:pic>
          <p:pic>
            <p:nvPicPr>
              <p:cNvPr id="26" name="Graphic 25" descr="Smart Phone with solid fill">
                <a:extLst>
                  <a:ext uri="{FF2B5EF4-FFF2-40B4-BE49-F238E27FC236}">
                    <a16:creationId xmlns:a16="http://schemas.microsoft.com/office/drawing/2014/main" id="{D659F487-AD11-4FA6-B7B3-921C1AC0828D}"/>
                  </a:ext>
                </a:extLst>
              </p:cNvPr>
              <p:cNvPicPr>
                <a:picLocks noChangeAspect="1"/>
              </p:cNvPicPr>
              <p:nvPr/>
            </p:nvPicPr>
            <p:blipFill>
              <a:blip r:embed="rId10">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65256" y="2156412"/>
                <a:ext cx="752169" cy="752169"/>
              </a:xfrm>
              <a:prstGeom prst="rect">
                <a:avLst/>
              </a:prstGeom>
            </p:spPr>
          </p:pic>
          <p:pic>
            <p:nvPicPr>
              <p:cNvPr id="28" name="Graphic 27" descr="Internet with solid fill">
                <a:extLst>
                  <a:ext uri="{FF2B5EF4-FFF2-40B4-BE49-F238E27FC236}">
                    <a16:creationId xmlns:a16="http://schemas.microsoft.com/office/drawing/2014/main" id="{4E9F3888-8C55-4BE1-84BF-AFB05F984250}"/>
                  </a:ext>
                </a:extLst>
              </p:cNvPr>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25148" y="3036020"/>
                <a:ext cx="914400" cy="914400"/>
              </a:xfrm>
              <a:prstGeom prst="rect">
                <a:avLst/>
              </a:prstGeom>
            </p:spPr>
          </p:pic>
          <p:pic>
            <p:nvPicPr>
              <p:cNvPr id="30" name="Graphic 29" descr="Truck outline">
                <a:extLst>
                  <a:ext uri="{FF2B5EF4-FFF2-40B4-BE49-F238E27FC236}">
                    <a16:creationId xmlns:a16="http://schemas.microsoft.com/office/drawing/2014/main" id="{A182FB44-7406-4759-84A3-6F9925464AFB}"/>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867027" y="3450392"/>
                <a:ext cx="914399" cy="914399"/>
              </a:xfrm>
              <a:prstGeom prst="rect">
                <a:avLst/>
              </a:prstGeom>
            </p:spPr>
          </p:pic>
          <p:cxnSp>
            <p:nvCxnSpPr>
              <p:cNvPr id="32" name="Connector: Elbow 31">
                <a:extLst>
                  <a:ext uri="{FF2B5EF4-FFF2-40B4-BE49-F238E27FC236}">
                    <a16:creationId xmlns:a16="http://schemas.microsoft.com/office/drawing/2014/main" id="{FE6D15DF-6375-4FD2-9DD6-550F27185E33}"/>
                  </a:ext>
                </a:extLst>
              </p:cNvPr>
              <p:cNvCxnSpPr>
                <a:stCxn id="26" idx="3"/>
                <a:endCxn id="16" idx="1"/>
              </p:cNvCxnSpPr>
              <p:nvPr/>
            </p:nvCxnSpPr>
            <p:spPr>
              <a:xfrm>
                <a:off x="7917425" y="2532497"/>
                <a:ext cx="486692" cy="39767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AA4A5DD4-6D88-4923-900E-BDA68631E649}"/>
                  </a:ext>
                </a:extLst>
              </p:cNvPr>
              <p:cNvCxnSpPr>
                <a:cxnSpLocks/>
                <a:stCxn id="28" idx="3"/>
                <a:endCxn id="16" idx="1"/>
              </p:cNvCxnSpPr>
              <p:nvPr/>
            </p:nvCxnSpPr>
            <p:spPr>
              <a:xfrm flipV="1">
                <a:off x="7939548" y="2930169"/>
                <a:ext cx="464569" cy="563051"/>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836051E-A3A2-49C5-8E0F-753BBA5B99F5}"/>
                  </a:ext>
                </a:extLst>
              </p:cNvPr>
              <p:cNvCxnSpPr>
                <a:cxnSpLocks/>
                <a:stCxn id="16" idx="3"/>
                <a:endCxn id="22" idx="1"/>
              </p:cNvCxnSpPr>
              <p:nvPr/>
            </p:nvCxnSpPr>
            <p:spPr>
              <a:xfrm flipV="1">
                <a:off x="9156286" y="1980727"/>
                <a:ext cx="700545" cy="94944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5A1CC80-E73F-405B-B60A-1A15F2053713}"/>
                  </a:ext>
                </a:extLst>
              </p:cNvPr>
              <p:cNvCxnSpPr>
                <a:cxnSpLocks/>
                <a:stCxn id="16" idx="3"/>
                <a:endCxn id="24" idx="1"/>
              </p:cNvCxnSpPr>
              <p:nvPr/>
            </p:nvCxnSpPr>
            <p:spPr>
              <a:xfrm flipV="1">
                <a:off x="9156286" y="2928191"/>
                <a:ext cx="673927" cy="197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E4A6F922-16F3-4CB1-8920-DB46A0EF142E}"/>
                  </a:ext>
                </a:extLst>
              </p:cNvPr>
              <p:cNvCxnSpPr>
                <a:cxnSpLocks/>
                <a:stCxn id="16" idx="3"/>
                <a:endCxn id="30" idx="1"/>
              </p:cNvCxnSpPr>
              <p:nvPr/>
            </p:nvCxnSpPr>
            <p:spPr>
              <a:xfrm>
                <a:off x="9156286" y="2930169"/>
                <a:ext cx="710741" cy="97742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53" name="Graphic 52" descr="Workflow outline">
              <a:extLst>
                <a:ext uri="{FF2B5EF4-FFF2-40B4-BE49-F238E27FC236}">
                  <a16:creationId xmlns:a16="http://schemas.microsoft.com/office/drawing/2014/main" id="{A240CE23-6D41-4EC5-B3B6-D4F9E6F032A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363730" y="2691992"/>
              <a:ext cx="914400" cy="914400"/>
            </a:xfrm>
            <a:prstGeom prst="rect">
              <a:avLst/>
            </a:prstGeom>
          </p:spPr>
        </p:pic>
      </p:grpSp>
    </p:spTree>
    <p:extLst>
      <p:ext uri="{BB962C8B-B14F-4D97-AF65-F5344CB8AC3E}">
        <p14:creationId xmlns:p14="http://schemas.microsoft.com/office/powerpoint/2010/main" val="35366179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D0319-9B5B-448D-AFDB-585CD1BEE2DE}"/>
              </a:ext>
            </a:extLst>
          </p:cNvPr>
          <p:cNvSpPr>
            <a:spLocks noGrp="1"/>
          </p:cNvSpPr>
          <p:nvPr>
            <p:ph type="title"/>
          </p:nvPr>
        </p:nvSpPr>
        <p:spPr/>
        <p:txBody>
          <a:bodyPr/>
          <a:lstStyle/>
          <a:p>
            <a:r>
              <a:rPr lang="en-US" dirty="0"/>
              <a:t>Instructor case study discussion</a:t>
            </a:r>
          </a:p>
        </p:txBody>
      </p:sp>
      <p:sp>
        <p:nvSpPr>
          <p:cNvPr id="12" name="Rectangle 11">
            <a:extLst>
              <a:ext uri="{FF2B5EF4-FFF2-40B4-BE49-F238E27FC236}">
                <a16:creationId xmlns:a16="http://schemas.microsoft.com/office/drawing/2014/main" id="{FBE90EA4-0F28-4BAB-B878-8925360839C5}"/>
              </a:ext>
            </a:extLst>
          </p:cNvPr>
          <p:cNvSpPr/>
          <p:nvPr/>
        </p:nvSpPr>
        <p:spPr bwMode="auto">
          <a:xfrm>
            <a:off x="323498" y="2782673"/>
            <a:ext cx="1642989" cy="86562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Image storage</a:t>
            </a:r>
          </a:p>
        </p:txBody>
      </p:sp>
      <p:sp>
        <p:nvSpPr>
          <p:cNvPr id="23" name="Rectangle 22">
            <a:extLst>
              <a:ext uri="{FF2B5EF4-FFF2-40B4-BE49-F238E27FC236}">
                <a16:creationId xmlns:a16="http://schemas.microsoft.com/office/drawing/2014/main" id="{920E371E-258D-44EF-B34D-2B3FF792FD65}"/>
              </a:ext>
            </a:extLst>
          </p:cNvPr>
          <p:cNvSpPr/>
          <p:nvPr/>
        </p:nvSpPr>
        <p:spPr bwMode="auto">
          <a:xfrm>
            <a:off x="2370729" y="2782673"/>
            <a:ext cx="1642989" cy="86562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Notification</a:t>
            </a:r>
          </a:p>
        </p:txBody>
      </p:sp>
      <p:sp>
        <p:nvSpPr>
          <p:cNvPr id="25" name="Rectangle 24">
            <a:extLst>
              <a:ext uri="{FF2B5EF4-FFF2-40B4-BE49-F238E27FC236}">
                <a16:creationId xmlns:a16="http://schemas.microsoft.com/office/drawing/2014/main" id="{B68F8163-B247-42D0-815A-18D4DC144C58}"/>
              </a:ext>
            </a:extLst>
          </p:cNvPr>
          <p:cNvSpPr/>
          <p:nvPr/>
        </p:nvSpPr>
        <p:spPr bwMode="auto">
          <a:xfrm>
            <a:off x="4412907" y="2782673"/>
            <a:ext cx="1642989" cy="86562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Event storage</a:t>
            </a:r>
          </a:p>
        </p:txBody>
      </p:sp>
      <p:sp>
        <p:nvSpPr>
          <p:cNvPr id="27" name="Rectangle 26">
            <a:extLst>
              <a:ext uri="{FF2B5EF4-FFF2-40B4-BE49-F238E27FC236}">
                <a16:creationId xmlns:a16="http://schemas.microsoft.com/office/drawing/2014/main" id="{81855F25-0669-4B88-9545-4CD2F14C86BB}"/>
              </a:ext>
            </a:extLst>
          </p:cNvPr>
          <p:cNvSpPr/>
          <p:nvPr/>
        </p:nvSpPr>
        <p:spPr bwMode="auto">
          <a:xfrm>
            <a:off x="6454448" y="2782673"/>
            <a:ext cx="1642989" cy="86562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Send to scanning</a:t>
            </a:r>
          </a:p>
        </p:txBody>
      </p:sp>
      <p:sp>
        <p:nvSpPr>
          <p:cNvPr id="37" name="Rectangle 36">
            <a:extLst>
              <a:ext uri="{FF2B5EF4-FFF2-40B4-BE49-F238E27FC236}">
                <a16:creationId xmlns:a16="http://schemas.microsoft.com/office/drawing/2014/main" id="{3A1D3D20-10B3-441D-8138-6D4E609D1FA0}"/>
              </a:ext>
            </a:extLst>
          </p:cNvPr>
          <p:cNvSpPr/>
          <p:nvPr/>
        </p:nvSpPr>
        <p:spPr bwMode="auto">
          <a:xfrm>
            <a:off x="10275631" y="2782673"/>
            <a:ext cx="1642989" cy="86562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Send email</a:t>
            </a:r>
          </a:p>
        </p:txBody>
      </p:sp>
      <p:grpSp>
        <p:nvGrpSpPr>
          <p:cNvPr id="46" name="Group 45">
            <a:extLst>
              <a:ext uri="{FF2B5EF4-FFF2-40B4-BE49-F238E27FC236}">
                <a16:creationId xmlns:a16="http://schemas.microsoft.com/office/drawing/2014/main" id="{C9E5D93E-B2D7-4B6F-8E85-88E78605CE31}"/>
              </a:ext>
              <a:ext uri="{C183D7F6-B498-43B3-948B-1728B52AA6E4}">
                <adec:decorative xmlns:adec="http://schemas.microsoft.com/office/drawing/2017/decorative" val="1"/>
              </a:ext>
            </a:extLst>
          </p:cNvPr>
          <p:cNvGrpSpPr/>
          <p:nvPr/>
        </p:nvGrpSpPr>
        <p:grpSpPr>
          <a:xfrm>
            <a:off x="693582" y="1359524"/>
            <a:ext cx="2030707" cy="914400"/>
            <a:chOff x="565150" y="1460328"/>
            <a:chExt cx="2316162" cy="1025525"/>
          </a:xfrm>
        </p:grpSpPr>
        <p:pic>
          <p:nvPicPr>
            <p:cNvPr id="14" name="Graphic 13">
              <a:extLst>
                <a:ext uri="{FF2B5EF4-FFF2-40B4-BE49-F238E27FC236}">
                  <a16:creationId xmlns:a16="http://schemas.microsoft.com/office/drawing/2014/main" id="{34CBAACD-03F1-4FE5-A747-5F98E09AE2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5150" y="1460328"/>
              <a:ext cx="1025525" cy="1025525"/>
            </a:xfrm>
            <a:prstGeom prst="rect">
              <a:avLst/>
            </a:prstGeom>
          </p:spPr>
        </p:pic>
        <p:sp>
          <p:nvSpPr>
            <p:cNvPr id="16" name="TextBox 15">
              <a:extLst>
                <a:ext uri="{FF2B5EF4-FFF2-40B4-BE49-F238E27FC236}">
                  <a16:creationId xmlns:a16="http://schemas.microsoft.com/office/drawing/2014/main" id="{F61D1077-DBB8-4312-9A10-8BBF5EB17CDE}"/>
                </a:ext>
              </a:extLst>
            </p:cNvPr>
            <p:cNvSpPr txBox="1"/>
            <p:nvPr/>
          </p:nvSpPr>
          <p:spPr>
            <a:xfrm>
              <a:off x="1646237" y="1624150"/>
              <a:ext cx="1235075" cy="707886"/>
            </a:xfrm>
            <a:prstGeom prst="rect">
              <a:avLst/>
            </a:prstGeom>
            <a:noFill/>
          </p:spPr>
          <p:txBody>
            <a:bodyPr wrap="square">
              <a:spAutoFit/>
            </a:bodyPr>
            <a:lstStyle/>
            <a:p>
              <a:r>
                <a:rPr lang="en-US" sz="2000" dirty="0">
                  <a:solidFill>
                    <a:schemeClr val="tx1"/>
                  </a:solidFill>
                  <a:ea typeface="Segoe UI" pitchFamily="34" charset="0"/>
                  <a:cs typeface="Segoe UI" pitchFamily="34" charset="0"/>
                </a:rPr>
                <a:t>Web servers</a:t>
              </a:r>
              <a:endParaRPr lang="en-US" sz="2000" dirty="0"/>
            </a:p>
          </p:txBody>
        </p:sp>
      </p:grpSp>
      <p:grpSp>
        <p:nvGrpSpPr>
          <p:cNvPr id="47" name="Group 46">
            <a:extLst>
              <a:ext uri="{FF2B5EF4-FFF2-40B4-BE49-F238E27FC236}">
                <a16:creationId xmlns:a16="http://schemas.microsoft.com/office/drawing/2014/main" id="{F8F4FBF3-31FC-46D2-A1E3-703D51BB166D}"/>
              </a:ext>
              <a:ext uri="{C183D7F6-B498-43B3-948B-1728B52AA6E4}">
                <adec:decorative xmlns:adec="http://schemas.microsoft.com/office/drawing/2017/decorative" val="1"/>
              </a:ext>
            </a:extLst>
          </p:cNvPr>
          <p:cNvGrpSpPr/>
          <p:nvPr/>
        </p:nvGrpSpPr>
        <p:grpSpPr>
          <a:xfrm>
            <a:off x="6841771" y="1389978"/>
            <a:ext cx="2185268" cy="827481"/>
            <a:chOff x="7203281" y="1446444"/>
            <a:chExt cx="2321719" cy="914400"/>
          </a:xfrm>
        </p:grpSpPr>
        <p:pic>
          <p:nvPicPr>
            <p:cNvPr id="29" name="Graphic 28" descr="Eye Scan with solid fill">
              <a:extLst>
                <a:ext uri="{FF2B5EF4-FFF2-40B4-BE49-F238E27FC236}">
                  <a16:creationId xmlns:a16="http://schemas.microsoft.com/office/drawing/2014/main" id="{0DD7696B-5061-48A2-8D90-71082955C0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3281" y="1446444"/>
              <a:ext cx="914400" cy="914400"/>
            </a:xfrm>
            <a:prstGeom prst="rect">
              <a:avLst/>
            </a:prstGeom>
          </p:spPr>
        </p:pic>
        <p:sp>
          <p:nvSpPr>
            <p:cNvPr id="31" name="TextBox 30">
              <a:extLst>
                <a:ext uri="{FF2B5EF4-FFF2-40B4-BE49-F238E27FC236}">
                  <a16:creationId xmlns:a16="http://schemas.microsoft.com/office/drawing/2014/main" id="{50900884-F076-4F34-9F21-9F1AE01A7C43}"/>
                </a:ext>
              </a:extLst>
            </p:cNvPr>
            <p:cNvSpPr txBox="1"/>
            <p:nvPr/>
          </p:nvSpPr>
          <p:spPr>
            <a:xfrm>
              <a:off x="8232775" y="1624150"/>
              <a:ext cx="1292225" cy="707886"/>
            </a:xfrm>
            <a:prstGeom prst="rect">
              <a:avLst/>
            </a:prstGeom>
            <a:noFill/>
          </p:spPr>
          <p:txBody>
            <a:bodyPr wrap="square">
              <a:spAutoFit/>
            </a:bodyPr>
            <a:lstStyle/>
            <a:p>
              <a:r>
                <a:rPr lang="en-US" sz="2000" dirty="0">
                  <a:solidFill>
                    <a:schemeClr val="tx1"/>
                  </a:solidFill>
                  <a:ea typeface="Segoe UI" pitchFamily="34" charset="0"/>
                  <a:cs typeface="Segoe UI" pitchFamily="34" charset="0"/>
                </a:rPr>
                <a:t>Scanning API</a:t>
              </a:r>
              <a:endParaRPr lang="en-US" sz="2000" dirty="0"/>
            </a:p>
          </p:txBody>
        </p:sp>
      </p:grpSp>
      <p:graphicFrame>
        <p:nvGraphicFramePr>
          <p:cNvPr id="5" name="Object 4">
            <a:extLst>
              <a:ext uri="{FF2B5EF4-FFF2-40B4-BE49-F238E27FC236}">
                <a16:creationId xmlns:a16="http://schemas.microsoft.com/office/drawing/2014/main" id="{32CF8726-BEFF-4FC3-98C6-F24736D9B114}"/>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55470030"/>
              </p:ext>
            </p:extLst>
          </p:nvPr>
        </p:nvGraphicFramePr>
        <p:xfrm>
          <a:off x="5419205" y="4734838"/>
          <a:ext cx="1009193" cy="1059913"/>
        </p:xfrm>
        <a:graphic>
          <a:graphicData uri="http://schemas.openxmlformats.org/presentationml/2006/ole">
            <mc:AlternateContent xmlns:mc="http://schemas.openxmlformats.org/markup-compatibility/2006">
              <mc:Choice xmlns:v="urn:schemas-microsoft-com:vml" Requires="v">
                <p:oleObj name="Bitmap Image" r:id="rId7" imgW="952560" imgH="1095480" progId="Paint.Picture">
                  <p:embed/>
                </p:oleObj>
              </mc:Choice>
              <mc:Fallback>
                <p:oleObj name="Bitmap Image" r:id="rId7" imgW="952560" imgH="1095480" progId="Paint.Picture">
                  <p:embed/>
                  <p:pic>
                    <p:nvPicPr>
                      <p:cNvPr id="5" name="Object 4">
                        <a:extLst>
                          <a:ext uri="{FF2B5EF4-FFF2-40B4-BE49-F238E27FC236}">
                            <a16:creationId xmlns:a16="http://schemas.microsoft.com/office/drawing/2014/main" id="{32CF8726-BEFF-4FC3-98C6-F24736D9B114}"/>
                          </a:ext>
                          <a:ext uri="{C183D7F6-B498-43B3-948B-1728B52AA6E4}">
                            <adec:decorative xmlns:adec="http://schemas.microsoft.com/office/drawing/2017/decorative" val="1"/>
                          </a:ext>
                        </a:extLst>
                      </p:cNvPr>
                      <p:cNvPicPr/>
                      <p:nvPr/>
                    </p:nvPicPr>
                    <p:blipFill>
                      <a:blip r:embed="rId8"/>
                      <a:stretch>
                        <a:fillRect/>
                      </a:stretch>
                    </p:blipFill>
                    <p:spPr>
                      <a:xfrm>
                        <a:off x="5419205" y="4734838"/>
                        <a:ext cx="1009193" cy="1059913"/>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4D18CC60-B684-4756-B7C6-22D4FA0CCFA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644092412"/>
              </p:ext>
            </p:extLst>
          </p:nvPr>
        </p:nvGraphicFramePr>
        <p:xfrm>
          <a:off x="963256" y="4584590"/>
          <a:ext cx="1162050" cy="1228725"/>
        </p:xfrm>
        <a:graphic>
          <a:graphicData uri="http://schemas.openxmlformats.org/presentationml/2006/ole">
            <mc:AlternateContent xmlns:mc="http://schemas.openxmlformats.org/markup-compatibility/2006">
              <mc:Choice xmlns:v="urn:schemas-microsoft-com:vml" Requires="v">
                <p:oleObj name="Bitmap Image" r:id="rId9" imgW="1162080" imgH="1228680" progId="Paint.Picture">
                  <p:embed/>
                </p:oleObj>
              </mc:Choice>
              <mc:Fallback>
                <p:oleObj name="Bitmap Image" r:id="rId9" imgW="1162080" imgH="1228680" progId="Paint.Picture">
                  <p:embed/>
                  <p:pic>
                    <p:nvPicPr>
                      <p:cNvPr id="6" name="Object 5">
                        <a:extLst>
                          <a:ext uri="{FF2B5EF4-FFF2-40B4-BE49-F238E27FC236}">
                            <a16:creationId xmlns:a16="http://schemas.microsoft.com/office/drawing/2014/main" id="{4D18CC60-B684-4756-B7C6-22D4FA0CCFAA}"/>
                          </a:ext>
                          <a:ext uri="{C183D7F6-B498-43B3-948B-1728B52AA6E4}">
                            <adec:decorative xmlns:adec="http://schemas.microsoft.com/office/drawing/2017/decorative" val="1"/>
                          </a:ext>
                        </a:extLst>
                      </p:cNvPr>
                      <p:cNvPicPr/>
                      <p:nvPr/>
                    </p:nvPicPr>
                    <p:blipFill>
                      <a:blip r:embed="rId10"/>
                      <a:stretch>
                        <a:fillRect/>
                      </a:stretch>
                    </p:blipFill>
                    <p:spPr>
                      <a:xfrm>
                        <a:off x="963256" y="4584590"/>
                        <a:ext cx="1162050" cy="122872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7469D9DF-F7AF-4C6F-8F86-C0CE0A4C1F1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899042217"/>
              </p:ext>
            </p:extLst>
          </p:nvPr>
        </p:nvGraphicFramePr>
        <p:xfrm>
          <a:off x="8296713" y="4580304"/>
          <a:ext cx="1152525" cy="1200150"/>
        </p:xfrm>
        <a:graphic>
          <a:graphicData uri="http://schemas.openxmlformats.org/presentationml/2006/ole">
            <mc:AlternateContent xmlns:mc="http://schemas.openxmlformats.org/markup-compatibility/2006">
              <mc:Choice xmlns:v="urn:schemas-microsoft-com:vml" Requires="v">
                <p:oleObj name="Bitmap Image" r:id="rId11" imgW="1152360" imgH="1200240" progId="Paint.Picture">
                  <p:embed/>
                </p:oleObj>
              </mc:Choice>
              <mc:Fallback>
                <p:oleObj name="Bitmap Image" r:id="rId11" imgW="1152360" imgH="1200240" progId="Paint.Picture">
                  <p:embed/>
                  <p:pic>
                    <p:nvPicPr>
                      <p:cNvPr id="7" name="Object 6">
                        <a:extLst>
                          <a:ext uri="{FF2B5EF4-FFF2-40B4-BE49-F238E27FC236}">
                            <a16:creationId xmlns:a16="http://schemas.microsoft.com/office/drawing/2014/main" id="{7469D9DF-F7AF-4C6F-8F86-C0CE0A4C1F1E}"/>
                          </a:ext>
                          <a:ext uri="{C183D7F6-B498-43B3-948B-1728B52AA6E4}">
                            <adec:decorative xmlns:adec="http://schemas.microsoft.com/office/drawing/2017/decorative" val="1"/>
                          </a:ext>
                        </a:extLst>
                      </p:cNvPr>
                      <p:cNvPicPr/>
                      <p:nvPr/>
                    </p:nvPicPr>
                    <p:blipFill>
                      <a:blip r:embed="rId12"/>
                      <a:stretch>
                        <a:fillRect/>
                      </a:stretch>
                    </p:blipFill>
                    <p:spPr>
                      <a:xfrm>
                        <a:off x="8296713" y="4580304"/>
                        <a:ext cx="1152525" cy="120015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4D1C36B-17BA-4198-8AD2-4A497FB8D811}"/>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649373221"/>
              </p:ext>
            </p:extLst>
          </p:nvPr>
        </p:nvGraphicFramePr>
        <p:xfrm>
          <a:off x="2428855" y="4583317"/>
          <a:ext cx="1085850" cy="1247775"/>
        </p:xfrm>
        <a:graphic>
          <a:graphicData uri="http://schemas.openxmlformats.org/presentationml/2006/ole">
            <mc:AlternateContent xmlns:mc="http://schemas.openxmlformats.org/markup-compatibility/2006">
              <mc:Choice xmlns:v="urn:schemas-microsoft-com:vml" Requires="v">
                <p:oleObj name="Bitmap Image" r:id="rId13" imgW="1085760" imgH="1247760" progId="Paint.Picture">
                  <p:embed/>
                </p:oleObj>
              </mc:Choice>
              <mc:Fallback>
                <p:oleObj name="Bitmap Image" r:id="rId13" imgW="1085760" imgH="1247760" progId="Paint.Picture">
                  <p:embed/>
                  <p:pic>
                    <p:nvPicPr>
                      <p:cNvPr id="8" name="Object 7">
                        <a:extLst>
                          <a:ext uri="{FF2B5EF4-FFF2-40B4-BE49-F238E27FC236}">
                            <a16:creationId xmlns:a16="http://schemas.microsoft.com/office/drawing/2014/main" id="{64D1C36B-17BA-4198-8AD2-4A497FB8D811}"/>
                          </a:ext>
                          <a:ext uri="{C183D7F6-B498-43B3-948B-1728B52AA6E4}">
                            <adec:decorative xmlns:adec="http://schemas.microsoft.com/office/drawing/2017/decorative" val="1"/>
                          </a:ext>
                        </a:extLst>
                      </p:cNvPr>
                      <p:cNvPicPr/>
                      <p:nvPr/>
                    </p:nvPicPr>
                    <p:blipFill>
                      <a:blip r:embed="rId14"/>
                      <a:stretch>
                        <a:fillRect/>
                      </a:stretch>
                    </p:blipFill>
                    <p:spPr>
                      <a:xfrm>
                        <a:off x="2428855" y="4583317"/>
                        <a:ext cx="1085850" cy="12477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907C7C79-9BE8-4655-958A-CF7AF40B24E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016002828"/>
              </p:ext>
            </p:extLst>
          </p:nvPr>
        </p:nvGraphicFramePr>
        <p:xfrm>
          <a:off x="3834357" y="4692748"/>
          <a:ext cx="1277693" cy="1160572"/>
        </p:xfrm>
        <a:graphic>
          <a:graphicData uri="http://schemas.openxmlformats.org/presentationml/2006/ole">
            <mc:AlternateContent xmlns:mc="http://schemas.openxmlformats.org/markup-compatibility/2006">
              <mc:Choice xmlns:v="urn:schemas-microsoft-com:vml" Requires="v">
                <p:oleObj name="Bitmap Image" r:id="rId15" imgW="1143000" imgH="1038240" progId="Paint.Picture">
                  <p:embed/>
                </p:oleObj>
              </mc:Choice>
              <mc:Fallback>
                <p:oleObj name="Bitmap Image" r:id="rId15" imgW="1143000" imgH="1038240" progId="Paint.Picture">
                  <p:embed/>
                  <p:pic>
                    <p:nvPicPr>
                      <p:cNvPr id="9" name="Object 8">
                        <a:extLst>
                          <a:ext uri="{FF2B5EF4-FFF2-40B4-BE49-F238E27FC236}">
                            <a16:creationId xmlns:a16="http://schemas.microsoft.com/office/drawing/2014/main" id="{907C7C79-9BE8-4655-958A-CF7AF40B24ED}"/>
                          </a:ext>
                          <a:ext uri="{C183D7F6-B498-43B3-948B-1728B52AA6E4}">
                            <adec:decorative xmlns:adec="http://schemas.microsoft.com/office/drawing/2017/decorative" val="1"/>
                          </a:ext>
                        </a:extLst>
                      </p:cNvPr>
                      <p:cNvPicPr/>
                      <p:nvPr/>
                    </p:nvPicPr>
                    <p:blipFill>
                      <a:blip r:embed="rId16"/>
                      <a:stretch>
                        <a:fillRect/>
                      </a:stretch>
                    </p:blipFill>
                    <p:spPr>
                      <a:xfrm>
                        <a:off x="3834357" y="4692748"/>
                        <a:ext cx="1277693" cy="1160572"/>
                      </a:xfrm>
                      <a:prstGeom prst="rect">
                        <a:avLst/>
                      </a:prstGeom>
                    </p:spPr>
                  </p:pic>
                </p:oleObj>
              </mc:Fallback>
            </mc:AlternateContent>
          </a:graphicData>
        </a:graphic>
      </p:graphicFrame>
      <p:grpSp>
        <p:nvGrpSpPr>
          <p:cNvPr id="21" name="Group 20">
            <a:extLst>
              <a:ext uri="{FF2B5EF4-FFF2-40B4-BE49-F238E27FC236}">
                <a16:creationId xmlns:a16="http://schemas.microsoft.com/office/drawing/2014/main" id="{6123E53F-093D-4C23-8F6F-8354DFAC6984}"/>
              </a:ext>
              <a:ext uri="{C183D7F6-B498-43B3-948B-1728B52AA6E4}">
                <adec:decorative xmlns:adec="http://schemas.microsoft.com/office/drawing/2017/decorative" val="1"/>
              </a:ext>
            </a:extLst>
          </p:cNvPr>
          <p:cNvGrpSpPr/>
          <p:nvPr/>
        </p:nvGrpSpPr>
        <p:grpSpPr>
          <a:xfrm>
            <a:off x="9769226" y="4594258"/>
            <a:ext cx="1152525" cy="1219260"/>
            <a:chOff x="10065653" y="5198246"/>
            <a:chExt cx="1152525" cy="1219260"/>
          </a:xfrm>
        </p:grpSpPr>
        <p:pic>
          <p:nvPicPr>
            <p:cNvPr id="18" name="Graphic 17">
              <a:extLst>
                <a:ext uri="{FF2B5EF4-FFF2-40B4-BE49-F238E27FC236}">
                  <a16:creationId xmlns:a16="http://schemas.microsoft.com/office/drawing/2014/main" id="{AFF89A6E-5992-4125-B0F8-9F11F2C2ED5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065653" y="5198246"/>
              <a:ext cx="952499" cy="952499"/>
            </a:xfrm>
            <a:prstGeom prst="rect">
              <a:avLst/>
            </a:prstGeom>
          </p:spPr>
        </p:pic>
        <p:sp>
          <p:nvSpPr>
            <p:cNvPr id="20" name="TextBox 19">
              <a:extLst>
                <a:ext uri="{FF2B5EF4-FFF2-40B4-BE49-F238E27FC236}">
                  <a16:creationId xmlns:a16="http://schemas.microsoft.com/office/drawing/2014/main" id="{8D166C37-BE03-4BF9-9374-3467481FBF6D}"/>
                </a:ext>
              </a:extLst>
            </p:cNvPr>
            <p:cNvSpPr txBox="1"/>
            <p:nvPr/>
          </p:nvSpPr>
          <p:spPr>
            <a:xfrm>
              <a:off x="10065653" y="6048174"/>
              <a:ext cx="1152525" cy="369332"/>
            </a:xfrm>
            <a:prstGeom prst="rect">
              <a:avLst/>
            </a:prstGeom>
            <a:noFill/>
          </p:spPr>
          <p:txBody>
            <a:bodyPr wrap="square">
              <a:spAutoFit/>
            </a:bodyPr>
            <a:lstStyle/>
            <a:p>
              <a:r>
                <a:rPr lang="en-US" sz="1800" dirty="0">
                  <a:solidFill>
                    <a:schemeClr val="tx1"/>
                  </a:solidFill>
                  <a:latin typeface="+mj-lt"/>
                  <a:ea typeface="Segoe UI" pitchFamily="34" charset="0"/>
                  <a:cs typeface="Segoe UI" pitchFamily="34" charset="0"/>
                </a:rPr>
                <a:t>Queues</a:t>
              </a:r>
              <a:endParaRPr lang="en-US" sz="1800" dirty="0">
                <a:latin typeface="+mj-lt"/>
              </a:endParaRPr>
            </a:p>
          </p:txBody>
        </p:sp>
      </p:grpSp>
      <p:grpSp>
        <p:nvGrpSpPr>
          <p:cNvPr id="42" name="Group 41">
            <a:extLst>
              <a:ext uri="{FF2B5EF4-FFF2-40B4-BE49-F238E27FC236}">
                <a16:creationId xmlns:a16="http://schemas.microsoft.com/office/drawing/2014/main" id="{476D860E-C12D-414F-987D-E43C8ABBDFCB}"/>
              </a:ext>
              <a:ext uri="{C183D7F6-B498-43B3-948B-1728B52AA6E4}">
                <adec:decorative xmlns:adec="http://schemas.microsoft.com/office/drawing/2017/decorative" val="1"/>
              </a:ext>
            </a:extLst>
          </p:cNvPr>
          <p:cNvGrpSpPr/>
          <p:nvPr/>
        </p:nvGrpSpPr>
        <p:grpSpPr>
          <a:xfrm>
            <a:off x="6735553" y="4667847"/>
            <a:ext cx="1327150" cy="1145468"/>
            <a:chOff x="6891903" y="5275213"/>
            <a:chExt cx="1327150" cy="1145468"/>
          </a:xfrm>
        </p:grpSpPr>
        <p:pic>
          <p:nvPicPr>
            <p:cNvPr id="39" name="Graphic 38">
              <a:extLst>
                <a:ext uri="{FF2B5EF4-FFF2-40B4-BE49-F238E27FC236}">
                  <a16:creationId xmlns:a16="http://schemas.microsoft.com/office/drawing/2014/main" id="{700547D4-05A1-4DED-A930-5B315B2DEE6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16246" y="5275213"/>
              <a:ext cx="805319" cy="805319"/>
            </a:xfrm>
            <a:prstGeom prst="rect">
              <a:avLst/>
            </a:prstGeom>
          </p:spPr>
        </p:pic>
        <p:sp>
          <p:nvSpPr>
            <p:cNvPr id="41" name="TextBox 40">
              <a:extLst>
                <a:ext uri="{FF2B5EF4-FFF2-40B4-BE49-F238E27FC236}">
                  <a16:creationId xmlns:a16="http://schemas.microsoft.com/office/drawing/2014/main" id="{61B36AE3-07F9-42BC-A138-F4230D76B41C}"/>
                </a:ext>
              </a:extLst>
            </p:cNvPr>
            <p:cNvSpPr txBox="1"/>
            <p:nvPr/>
          </p:nvSpPr>
          <p:spPr>
            <a:xfrm>
              <a:off x="6891903" y="6082127"/>
              <a:ext cx="1327150" cy="338554"/>
            </a:xfrm>
            <a:prstGeom prst="rect">
              <a:avLst/>
            </a:prstGeom>
            <a:noFill/>
          </p:spPr>
          <p:txBody>
            <a:bodyPr wrap="square">
              <a:spAutoFit/>
            </a:bodyPr>
            <a:lstStyle/>
            <a:p>
              <a:r>
                <a:rPr lang="en-US" sz="1600" dirty="0">
                  <a:solidFill>
                    <a:schemeClr val="tx1"/>
                  </a:solidFill>
                  <a:latin typeface="+mj-lt"/>
                  <a:ea typeface="Segoe UI" pitchFamily="34" charset="0"/>
                  <a:cs typeface="Segoe UI" pitchFamily="34" charset="0"/>
                </a:rPr>
                <a:t>Automation</a:t>
              </a:r>
              <a:endParaRPr lang="en-US" dirty="0"/>
            </a:p>
          </p:txBody>
        </p:sp>
      </p:grpSp>
      <p:grpSp>
        <p:nvGrpSpPr>
          <p:cNvPr id="50" name="Group 49">
            <a:extLst>
              <a:ext uri="{FF2B5EF4-FFF2-40B4-BE49-F238E27FC236}">
                <a16:creationId xmlns:a16="http://schemas.microsoft.com/office/drawing/2014/main" id="{4B77CCF1-CBA5-4604-95B9-C8D7A2D0A7B5}"/>
              </a:ext>
              <a:ext uri="{C183D7F6-B498-43B3-948B-1728B52AA6E4}">
                <adec:decorative xmlns:adec="http://schemas.microsoft.com/office/drawing/2017/decorative" val="1"/>
              </a:ext>
            </a:extLst>
          </p:cNvPr>
          <p:cNvGrpSpPr/>
          <p:nvPr/>
        </p:nvGrpSpPr>
        <p:grpSpPr>
          <a:xfrm>
            <a:off x="8553873" y="2458207"/>
            <a:ext cx="1139230" cy="1547969"/>
            <a:chOff x="9177862" y="2971274"/>
            <a:chExt cx="1131054" cy="1687256"/>
          </a:xfrm>
        </p:grpSpPr>
        <p:pic>
          <p:nvPicPr>
            <p:cNvPr id="35" name="Graphic 34">
              <a:extLst>
                <a:ext uri="{FF2B5EF4-FFF2-40B4-BE49-F238E27FC236}">
                  <a16:creationId xmlns:a16="http://schemas.microsoft.com/office/drawing/2014/main" id="{934D053B-C401-4216-AD36-1C5E6AF49DE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13475" y="2971274"/>
              <a:ext cx="987425" cy="987425"/>
            </a:xfrm>
            <a:prstGeom prst="rect">
              <a:avLst/>
            </a:prstGeom>
          </p:spPr>
        </p:pic>
        <p:sp>
          <p:nvSpPr>
            <p:cNvPr id="44" name="TextBox 43">
              <a:extLst>
                <a:ext uri="{FF2B5EF4-FFF2-40B4-BE49-F238E27FC236}">
                  <a16:creationId xmlns:a16="http://schemas.microsoft.com/office/drawing/2014/main" id="{B241585F-1863-4C53-90B7-043AD45069C2}"/>
                </a:ext>
              </a:extLst>
            </p:cNvPr>
            <p:cNvSpPr txBox="1"/>
            <p:nvPr/>
          </p:nvSpPr>
          <p:spPr>
            <a:xfrm>
              <a:off x="9177862" y="3954042"/>
              <a:ext cx="1131054" cy="704488"/>
            </a:xfrm>
            <a:prstGeom prst="rect">
              <a:avLst/>
            </a:prstGeom>
            <a:noFill/>
          </p:spPr>
          <p:txBody>
            <a:bodyPr wrap="square">
              <a:spAutoFit/>
            </a:bodyPr>
            <a:lstStyle/>
            <a:p>
              <a:r>
                <a:rPr lang="en-US" sz="1800" dirty="0">
                  <a:solidFill>
                    <a:schemeClr val="tx1"/>
                  </a:solidFill>
                  <a:ea typeface="Segoe UI" pitchFamily="34" charset="0"/>
                  <a:cs typeface="Segoe UI" pitchFamily="34" charset="0"/>
                </a:rPr>
                <a:t>Product </a:t>
              </a:r>
            </a:p>
            <a:p>
              <a:r>
                <a:rPr lang="en-US" sz="1800" dirty="0">
                  <a:cs typeface="Segoe UI" pitchFamily="34" charset="0"/>
                </a:rPr>
                <a:t>database</a:t>
              </a:r>
              <a:endParaRPr lang="en-US" dirty="0"/>
            </a:p>
          </p:txBody>
        </p:sp>
      </p:grpSp>
      <p:cxnSp>
        <p:nvCxnSpPr>
          <p:cNvPr id="49" name="Connector: Elbow 48">
            <a:extLst>
              <a:ext uri="{FF2B5EF4-FFF2-40B4-BE49-F238E27FC236}">
                <a16:creationId xmlns:a16="http://schemas.microsoft.com/office/drawing/2014/main" id="{EE528654-054A-4225-BB49-D1D1B2E2305F}"/>
              </a:ext>
              <a:ext uri="{C183D7F6-B498-43B3-948B-1728B52AA6E4}">
                <adec:decorative xmlns:adec="http://schemas.microsoft.com/office/drawing/2017/decorative" val="1"/>
              </a:ext>
            </a:extLst>
          </p:cNvPr>
          <p:cNvCxnSpPr>
            <a:stCxn id="14" idx="2"/>
            <a:endCxn id="12" idx="0"/>
          </p:cNvCxnSpPr>
          <p:nvPr/>
        </p:nvCxnSpPr>
        <p:spPr>
          <a:xfrm rot="16200000" flipH="1">
            <a:off x="889697" y="2527376"/>
            <a:ext cx="508749" cy="184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F9EDBD4A-E60A-48CB-81BB-D51302957719}"/>
              </a:ext>
              <a:ext uri="{C183D7F6-B498-43B3-948B-1728B52AA6E4}">
                <adec:decorative xmlns:adec="http://schemas.microsoft.com/office/drawing/2017/decorative" val="1"/>
              </a:ext>
            </a:extLst>
          </p:cNvPr>
          <p:cNvCxnSpPr>
            <a:cxnSpLocks/>
            <a:stCxn id="29" idx="2"/>
            <a:endCxn id="27" idx="0"/>
          </p:cNvCxnSpPr>
          <p:nvPr/>
        </p:nvCxnSpPr>
        <p:spPr>
          <a:xfrm rot="16200000" flipH="1">
            <a:off x="6991415" y="2498145"/>
            <a:ext cx="565214" cy="384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2527434-C8D3-431E-9B11-6C64895A6BF2}"/>
              </a:ext>
              <a:ext uri="{C183D7F6-B498-43B3-948B-1728B52AA6E4}">
                <adec:decorative xmlns:adec="http://schemas.microsoft.com/office/drawing/2017/decorative" val="1"/>
              </a:ext>
            </a:extLst>
          </p:cNvPr>
          <p:cNvCxnSpPr>
            <a:stCxn id="12" idx="3"/>
            <a:endCxn id="23" idx="1"/>
          </p:cNvCxnSpPr>
          <p:nvPr/>
        </p:nvCxnSpPr>
        <p:spPr>
          <a:xfrm>
            <a:off x="1966487" y="3215487"/>
            <a:ext cx="404242" cy="0"/>
          </a:xfrm>
          <a:prstGeom prst="straightConnector1">
            <a:avLst/>
          </a:prstGeom>
          <a:ln w="1905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3D4BF00-B2A9-497E-A2BD-5DD619D7E8D1}"/>
              </a:ext>
              <a:ext uri="{C183D7F6-B498-43B3-948B-1728B52AA6E4}">
                <adec:decorative xmlns:adec="http://schemas.microsoft.com/office/drawing/2017/decorative" val="1"/>
              </a:ext>
            </a:extLst>
          </p:cNvPr>
          <p:cNvCxnSpPr>
            <a:cxnSpLocks/>
            <a:stCxn id="23" idx="3"/>
            <a:endCxn id="25" idx="1"/>
          </p:cNvCxnSpPr>
          <p:nvPr/>
        </p:nvCxnSpPr>
        <p:spPr>
          <a:xfrm>
            <a:off x="4013718" y="3215487"/>
            <a:ext cx="399189" cy="0"/>
          </a:xfrm>
          <a:prstGeom prst="straightConnector1">
            <a:avLst/>
          </a:prstGeom>
          <a:ln w="1905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25A4EFE-5232-42F2-B246-8E9BC6A9A5D1}"/>
              </a:ext>
              <a:ext uri="{C183D7F6-B498-43B3-948B-1728B52AA6E4}">
                <adec:decorative xmlns:adec="http://schemas.microsoft.com/office/drawing/2017/decorative" val="1"/>
              </a:ext>
            </a:extLst>
          </p:cNvPr>
          <p:cNvCxnSpPr>
            <a:cxnSpLocks/>
            <a:stCxn id="25" idx="3"/>
            <a:endCxn id="27" idx="1"/>
          </p:cNvCxnSpPr>
          <p:nvPr/>
        </p:nvCxnSpPr>
        <p:spPr>
          <a:xfrm>
            <a:off x="6055896" y="3215487"/>
            <a:ext cx="398552" cy="0"/>
          </a:xfrm>
          <a:prstGeom prst="straightConnector1">
            <a:avLst/>
          </a:prstGeom>
          <a:ln w="1905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46B4CF7-E6E5-481E-B38B-02B457F54C8E}"/>
              </a:ext>
              <a:ext uri="{C183D7F6-B498-43B3-948B-1728B52AA6E4}">
                <adec:decorative xmlns:adec="http://schemas.microsoft.com/office/drawing/2017/decorative" val="1"/>
              </a:ext>
            </a:extLst>
          </p:cNvPr>
          <p:cNvCxnSpPr>
            <a:cxnSpLocks/>
            <a:stCxn id="27" idx="3"/>
          </p:cNvCxnSpPr>
          <p:nvPr/>
        </p:nvCxnSpPr>
        <p:spPr>
          <a:xfrm>
            <a:off x="8097437" y="3215487"/>
            <a:ext cx="398552" cy="0"/>
          </a:xfrm>
          <a:prstGeom prst="straightConnector1">
            <a:avLst/>
          </a:prstGeom>
          <a:ln w="1905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B9AFADB-6A96-44E6-A3B1-4318A8D42066}"/>
              </a:ext>
              <a:ext uri="{C183D7F6-B498-43B3-948B-1728B52AA6E4}">
                <adec:decorative xmlns:adec="http://schemas.microsoft.com/office/drawing/2017/decorative" val="1"/>
              </a:ext>
            </a:extLst>
          </p:cNvPr>
          <p:cNvCxnSpPr>
            <a:cxnSpLocks/>
          </p:cNvCxnSpPr>
          <p:nvPr/>
        </p:nvCxnSpPr>
        <p:spPr>
          <a:xfrm>
            <a:off x="9693103" y="3215487"/>
            <a:ext cx="398552" cy="0"/>
          </a:xfrm>
          <a:prstGeom prst="straightConnector1">
            <a:avLst/>
          </a:prstGeom>
          <a:ln w="1905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E550359-251C-454E-9CBB-7575CF3B4436}"/>
              </a:ext>
              <a:ext uri="{C183D7F6-B498-43B3-948B-1728B52AA6E4}">
                <adec:decorative xmlns:adec="http://schemas.microsoft.com/office/drawing/2017/decorative" val="1"/>
              </a:ext>
            </a:extLst>
          </p:cNvPr>
          <p:cNvSpPr txBox="1"/>
          <p:nvPr/>
        </p:nvSpPr>
        <p:spPr>
          <a:xfrm>
            <a:off x="9449238" y="2709942"/>
            <a:ext cx="948226" cy="338554"/>
          </a:xfrm>
          <a:prstGeom prst="rect">
            <a:avLst/>
          </a:prstGeom>
          <a:noFill/>
        </p:spPr>
        <p:txBody>
          <a:bodyPr wrap="square">
            <a:spAutoFit/>
          </a:bodyPr>
          <a:lstStyle/>
          <a:p>
            <a:r>
              <a:rPr lang="en-US" sz="1600" dirty="0">
                <a:solidFill>
                  <a:schemeClr val="tx1"/>
                </a:solidFill>
                <a:ea typeface="Segoe UI" pitchFamily="34" charset="0"/>
                <a:cs typeface="Segoe UI" pitchFamily="34" charset="0"/>
              </a:rPr>
              <a:t>Trigger</a:t>
            </a:r>
            <a:endParaRPr lang="en-US" dirty="0"/>
          </a:p>
        </p:txBody>
      </p:sp>
    </p:spTree>
    <p:extLst>
      <p:ext uri="{BB962C8B-B14F-4D97-AF65-F5344CB8AC3E}">
        <p14:creationId xmlns:p14="http://schemas.microsoft.com/office/powerpoint/2010/main" val="344668362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27B65-7984-445E-AD7F-92AB8340B3A5}"/>
              </a:ext>
            </a:extLst>
          </p:cNvPr>
          <p:cNvSpPr>
            <a:spLocks noGrp="1"/>
          </p:cNvSpPr>
          <p:nvPr>
            <p:ph type="title"/>
          </p:nvPr>
        </p:nvSpPr>
        <p:spPr/>
        <p:txBody>
          <a:bodyPr/>
          <a:lstStyle/>
          <a:p>
            <a:r>
              <a:rPr lang="en-US" dirty="0"/>
              <a:t>Instructor Solution Diagram</a:t>
            </a:r>
          </a:p>
        </p:txBody>
      </p:sp>
      <p:pic>
        <p:nvPicPr>
          <p:cNvPr id="5" name="Picture 4" descr="Solution as described in the instructor handout. ">
            <a:extLst>
              <a:ext uri="{FF2B5EF4-FFF2-40B4-BE49-F238E27FC236}">
                <a16:creationId xmlns:a16="http://schemas.microsoft.com/office/drawing/2014/main" id="{072172FF-6A53-4C7B-B828-192BA9DF4CF4}"/>
              </a:ext>
            </a:extLst>
          </p:cNvPr>
          <p:cNvPicPr>
            <a:picLocks noChangeAspect="1"/>
          </p:cNvPicPr>
          <p:nvPr/>
        </p:nvPicPr>
        <p:blipFill>
          <a:blip r:embed="rId2"/>
          <a:stretch>
            <a:fillRect/>
          </a:stretch>
        </p:blipFill>
        <p:spPr>
          <a:xfrm>
            <a:off x="1299094" y="1230021"/>
            <a:ext cx="8236459" cy="5296816"/>
          </a:xfrm>
          <a:prstGeom prst="rect">
            <a:avLst/>
          </a:prstGeom>
        </p:spPr>
      </p:pic>
    </p:spTree>
    <p:extLst>
      <p:ext uri="{BB962C8B-B14F-4D97-AF65-F5344CB8AC3E}">
        <p14:creationId xmlns:p14="http://schemas.microsoft.com/office/powerpoint/2010/main" val="7035413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a:xfrm>
            <a:off x="588261" y="585216"/>
            <a:ext cx="10048207" cy="492443"/>
          </a:xfrm>
        </p:spPr>
        <p:txBody>
          <a:bodyPr/>
          <a:lstStyle/>
          <a:p>
            <a:r>
              <a:rPr lang="en-US" dirty="0">
                <a:solidFill>
                  <a:schemeClr val="tx1"/>
                </a:solidFill>
              </a:rPr>
              <a:t>Learning recap – application architecture solutions</a:t>
            </a:r>
          </a:p>
        </p:txBody>
      </p:sp>
      <p:sp>
        <p:nvSpPr>
          <p:cNvPr id="8" name="Rectangle 7">
            <a:extLst>
              <a:ext uri="{FF2B5EF4-FFF2-40B4-BE49-F238E27FC236}">
                <a16:creationId xmlns:a16="http://schemas.microsoft.com/office/drawing/2014/main" id="{169F3006-8609-4CDD-B431-90D1B3D88F78}"/>
              </a:ext>
            </a:extLst>
          </p:cNvPr>
          <p:cNvSpPr/>
          <p:nvPr/>
        </p:nvSpPr>
        <p:spPr>
          <a:xfrm>
            <a:off x="4037835" y="1930953"/>
            <a:ext cx="7590042" cy="320011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285750" lvl="1" indent="-285750">
              <a:spcBef>
                <a:spcPts val="1176"/>
              </a:spcBef>
              <a:buFont typeface="Arial" panose="020B0604020202020204" pitchFamily="34" charset="0"/>
              <a:buChar char="•"/>
            </a:pPr>
            <a:r>
              <a:rPr lang="en-US" sz="1800" u="sng" dirty="0">
                <a:solidFill>
                  <a:schemeClr val="tx2">
                    <a:lumMod val="50000"/>
                  </a:schemeClr>
                </a:solidFill>
                <a:ea typeface="Yu Gothic Light" panose="020B0300000000000000" pitchFamily="34" charset="-128"/>
                <a:cs typeface="Times New Roman" panose="02020603050405020304" pitchFamily="18" charset="0"/>
                <a:hlinkClick r:id="rId3">
                  <a:extLst>
                    <a:ext uri="{A12FA001-AC4F-418D-AE19-62706E023703}">
                      <ahyp:hlinkClr xmlns:ahyp="http://schemas.microsoft.com/office/drawing/2018/hyperlinkcolor" val="tx"/>
                    </a:ext>
                  </a:extLst>
                </a:hlinkClick>
              </a:rPr>
              <a:t>Choose a messaging model in Azure to loosely connect your services </a:t>
            </a:r>
            <a:endParaRPr lang="en-US" sz="1800" u="sng" dirty="0">
              <a:solidFill>
                <a:schemeClr val="tx2">
                  <a:lumMod val="50000"/>
                </a:schemeClr>
              </a:solidFill>
              <a:ea typeface="Yu Gothic Light" panose="020B0300000000000000" pitchFamily="34" charset="-128"/>
              <a:cs typeface="Times New Roman" panose="02020603050405020304" pitchFamily="18" charset="0"/>
            </a:endParaRPr>
          </a:p>
          <a:p>
            <a:pPr marL="285750" lvl="1" indent="-285750">
              <a:spcBef>
                <a:spcPts val="1176"/>
              </a:spcBef>
              <a:buFont typeface="Arial" panose="020B0604020202020204" pitchFamily="34" charset="0"/>
              <a:buChar char="•"/>
            </a:pPr>
            <a:r>
              <a:rPr lang="en-US" sz="1800" dirty="0">
                <a:solidFill>
                  <a:schemeClr val="tx2">
                    <a:lumMod val="50000"/>
                  </a:schemeClr>
                </a:solidFill>
                <a:latin typeface="Segoe UI" panose="020B0502040204020203" pitchFamily="34" charset="0"/>
                <a:hlinkClick r:id="rId4">
                  <a:extLst>
                    <a:ext uri="{A12FA001-AC4F-418D-AE19-62706E023703}">
                      <ahyp:hlinkClr xmlns:ahyp="http://schemas.microsoft.com/office/drawing/2018/hyperlinkcolor" val="tx"/>
                    </a:ext>
                  </a:extLst>
                </a:hlinkClick>
              </a:rPr>
              <a:t>Introduction to Event Hubs </a:t>
            </a:r>
            <a:endParaRPr lang="en-US" sz="1800" dirty="0">
              <a:solidFill>
                <a:schemeClr val="tx2">
                  <a:lumMod val="50000"/>
                </a:schemeClr>
              </a:solidFill>
              <a:latin typeface="Segoe UI" panose="020B0502040204020203" pitchFamily="34" charset="0"/>
            </a:endParaRPr>
          </a:p>
          <a:p>
            <a:pPr marL="285750" lvl="1" indent="-285750">
              <a:spcBef>
                <a:spcPts val="1176"/>
              </a:spcBef>
              <a:buFont typeface="Arial" panose="020B0604020202020204" pitchFamily="34" charset="0"/>
              <a:buChar char="•"/>
            </a:pPr>
            <a:r>
              <a:rPr lang="en-US" sz="1800" dirty="0">
                <a:solidFill>
                  <a:schemeClr val="tx2">
                    <a:lumMod val="50000"/>
                  </a:schemeClr>
                </a:solidFill>
                <a:hlinkClick r:id="rId5">
                  <a:extLst>
                    <a:ext uri="{A12FA001-AC4F-418D-AE19-62706E023703}">
                      <ahyp:hlinkClr xmlns:ahyp="http://schemas.microsoft.com/office/drawing/2018/hyperlinkcolor" val="tx"/>
                    </a:ext>
                  </a:extLst>
                </a:hlinkClick>
              </a:rPr>
              <a:t>Deploy Azure infrastructure by using JSON ARM templates </a:t>
            </a:r>
            <a:endParaRPr lang="en-US" sz="1800" dirty="0">
              <a:solidFill>
                <a:schemeClr val="tx2">
                  <a:lumMod val="50000"/>
                </a:schemeClr>
              </a:solidFill>
            </a:endParaRPr>
          </a:p>
          <a:p>
            <a:pPr marL="285750" lvl="1" indent="-285750">
              <a:spcBef>
                <a:spcPts val="1176"/>
              </a:spcBef>
              <a:buFont typeface="Arial" panose="020B0604020202020204" pitchFamily="34" charset="0"/>
              <a:buChar char="•"/>
            </a:pPr>
            <a:r>
              <a:rPr lang="en-US" sz="1800" dirty="0">
                <a:solidFill>
                  <a:schemeClr val="tx2">
                    <a:lumMod val="50000"/>
                  </a:schemeClr>
                </a:solidFill>
                <a:latin typeface="Segoe UI" panose="020B0502040204020203" pitchFamily="34" charset="0"/>
                <a:hlinkClick r:id="rId6">
                  <a:extLst>
                    <a:ext uri="{A12FA001-AC4F-418D-AE19-62706E023703}">
                      <ahyp:hlinkClr xmlns:ahyp="http://schemas.microsoft.com/office/drawing/2018/hyperlinkcolor" val="tx"/>
                    </a:ext>
                  </a:extLst>
                </a:hlinkClick>
              </a:rPr>
              <a:t>Introduction to infrastructure as code using Bicep </a:t>
            </a:r>
            <a:endParaRPr lang="en-US" sz="1800" dirty="0">
              <a:solidFill>
                <a:schemeClr val="tx2">
                  <a:lumMod val="50000"/>
                </a:schemeClr>
              </a:solidFill>
              <a:latin typeface="Segoe UI" panose="020B0502040204020203" pitchFamily="34" charset="0"/>
            </a:endParaRPr>
          </a:p>
          <a:p>
            <a:pPr marL="285750" lvl="1" indent="-285750">
              <a:spcBef>
                <a:spcPts val="1176"/>
              </a:spcBef>
              <a:buFont typeface="Arial" panose="020B0604020202020204" pitchFamily="34" charset="0"/>
              <a:buChar char="•"/>
            </a:pPr>
            <a:r>
              <a:rPr lang="en-US" sz="1800" dirty="0">
                <a:solidFill>
                  <a:schemeClr val="tx2">
                    <a:lumMod val="50000"/>
                  </a:schemeClr>
                </a:solidFill>
                <a:latin typeface="Segoe UI" panose="020B0502040204020203" pitchFamily="34" charset="0"/>
                <a:hlinkClick r:id="rId7">
                  <a:extLst>
                    <a:ext uri="{A12FA001-AC4F-418D-AE19-62706E023703}">
                      <ahyp:hlinkClr xmlns:ahyp="http://schemas.microsoft.com/office/drawing/2018/hyperlinkcolor" val="tx"/>
                    </a:ext>
                  </a:extLst>
                </a:hlinkClick>
              </a:rPr>
              <a:t>Message queues and stream processing </a:t>
            </a:r>
            <a:endParaRPr lang="en-US" sz="1800" dirty="0">
              <a:solidFill>
                <a:schemeClr val="tx2">
                  <a:lumMod val="50000"/>
                </a:schemeClr>
              </a:solidFill>
              <a:latin typeface="Segoe UI" panose="020B0502040204020203" pitchFamily="34" charset="0"/>
            </a:endParaRPr>
          </a:p>
          <a:p>
            <a:pPr marL="0" lvl="1">
              <a:spcBef>
                <a:spcPts val="1176"/>
              </a:spcBef>
            </a:pPr>
            <a:endParaRPr lang="en-US" sz="1800" dirty="0">
              <a:solidFill>
                <a:schemeClr val="tx2">
                  <a:lumMod val="50000"/>
                </a:schemeClr>
              </a:solidFill>
              <a:latin typeface="Segoe UI" panose="020B0502040204020203" pitchFamily="34" charset="0"/>
            </a:endParaRPr>
          </a:p>
          <a:p>
            <a:pPr marL="17">
              <a:lnSpc>
                <a:spcPct val="107000"/>
              </a:lnSpc>
            </a:pPr>
            <a:r>
              <a:rPr lang="en-US" sz="1800" b="0" dirty="0">
                <a:solidFill>
                  <a:schemeClr val="tx1"/>
                </a:solidFill>
                <a:effectLst/>
                <a:ea typeface="Yu Gothic Light" panose="020B0300000000000000" pitchFamily="34" charset="-128"/>
                <a:cs typeface="Times New Roman" panose="02020603050405020304" pitchFamily="18" charset="0"/>
              </a:rPr>
              <a:t>Optional hands-on exercises:</a:t>
            </a:r>
          </a:p>
          <a:p>
            <a:pPr marL="742950" lvl="1" indent="-285750">
              <a:lnSpc>
                <a:spcPct val="107000"/>
              </a:lnSpc>
              <a:buFont typeface="Arial" panose="020B0604020202020204" pitchFamily="34" charset="0"/>
              <a:buChar char="•"/>
            </a:pPr>
            <a:r>
              <a:rPr lang="en-US" sz="1800" b="0" u="sng" dirty="0">
                <a:solidFill>
                  <a:schemeClr val="tx2">
                    <a:lumMod val="50000"/>
                  </a:schemeClr>
                </a:solidFill>
                <a:effectLst/>
                <a:ea typeface="Yu Gothic Light" panose="020B0300000000000000" pitchFamily="34" charset="-128"/>
                <a:cs typeface="Times New Roman" panose="02020603050405020304" pitchFamily="18" charset="0"/>
                <a:hlinkClick r:id="rId3">
                  <a:extLst>
                    <a:ext uri="{A12FA001-AC4F-418D-AE19-62706E023703}">
                      <ahyp:hlinkClr xmlns:ahyp="http://schemas.microsoft.com/office/drawing/2018/hyperlinkcolor" val="tx"/>
                    </a:ext>
                  </a:extLst>
                </a:hlinkClick>
              </a:rPr>
              <a:t>Implement a Service Bus topic and queue</a:t>
            </a:r>
            <a:endParaRPr lang="en-US" sz="1800" b="1" dirty="0">
              <a:solidFill>
                <a:schemeClr val="tx2">
                  <a:lumMod val="50000"/>
                </a:schemeClr>
              </a:solidFill>
              <a:effectLst/>
              <a:ea typeface="Yu Gothic Light" panose="020B0300000000000000" pitchFamily="34" charset="-128"/>
              <a:cs typeface="Times New Roman" panose="02020603050405020304" pitchFamily="18" charset="0"/>
            </a:endParaRPr>
          </a:p>
          <a:p>
            <a:pPr marL="0" lvl="1">
              <a:spcBef>
                <a:spcPts val="1176"/>
              </a:spcBef>
            </a:pPr>
            <a:endParaRPr lang="en-US" sz="1800" dirty="0">
              <a:solidFill>
                <a:schemeClr val="tx2">
                  <a:lumMod val="50000"/>
                </a:schemeClr>
              </a:solidFill>
              <a:latin typeface="Segoe UI" panose="020B0502040204020203" pitchFamily="34" charset="0"/>
            </a:endParaRPr>
          </a:p>
          <a:p>
            <a:pPr marL="285750" lvl="1" indent="-285750">
              <a:spcBef>
                <a:spcPts val="1176"/>
              </a:spcBef>
              <a:buFont typeface="Arial" panose="020B0604020202020204" pitchFamily="34" charset="0"/>
              <a:buChar char="•"/>
            </a:pPr>
            <a:endParaRPr lang="en-US" sz="1800" dirty="0">
              <a:solidFill>
                <a:schemeClr val="tx2">
                  <a:lumMod val="50000"/>
                </a:schemeClr>
              </a:solidFill>
              <a:latin typeface="Segoe UI" panose="020B0502040204020203" pitchFamily="34" charset="0"/>
            </a:endParaRPr>
          </a:p>
          <a:p>
            <a:pPr marL="285750" lvl="1" indent="-285750">
              <a:spcBef>
                <a:spcPts val="1176"/>
              </a:spcBef>
              <a:buFont typeface="Arial" panose="020B0604020202020204" pitchFamily="34" charset="0"/>
              <a:buChar char="•"/>
            </a:pPr>
            <a:endParaRPr lang="en-US" sz="1800" dirty="0">
              <a:solidFill>
                <a:schemeClr val="tx2">
                  <a:lumMod val="50000"/>
                </a:schemeClr>
              </a:solidFill>
            </a:endParaRPr>
          </a:p>
          <a:p>
            <a:pPr marL="285750" lvl="1" indent="-285750">
              <a:spcBef>
                <a:spcPts val="1176"/>
              </a:spcBef>
              <a:buFont typeface="Arial" panose="020B0604020202020204" pitchFamily="34" charset="0"/>
              <a:buChar char="•"/>
            </a:pPr>
            <a:endParaRPr lang="en-US" sz="1800" dirty="0">
              <a:solidFill>
                <a:schemeClr val="tx2">
                  <a:lumMod val="50000"/>
                </a:schemeClr>
              </a:solidFill>
              <a:latin typeface="Segoe UI" panose="020B0502040204020203" pitchFamily="34" charset="0"/>
            </a:endParaRPr>
          </a:p>
          <a:p>
            <a:pPr marL="285750" lvl="1" indent="-285750">
              <a:spcBef>
                <a:spcPts val="1176"/>
              </a:spcBef>
              <a:buFont typeface="Arial" panose="020B0604020202020204" pitchFamily="34" charset="0"/>
              <a:buChar char="•"/>
            </a:pPr>
            <a:endParaRPr lang="en-US" sz="1800" u="sng" dirty="0">
              <a:solidFill>
                <a:schemeClr val="tx2">
                  <a:lumMod val="50000"/>
                </a:schemeClr>
              </a:solidFill>
              <a:ea typeface="Yu Gothic Light" panose="020B0300000000000000" pitchFamily="34" charset="-128"/>
              <a:cs typeface="Times New Roman" panose="02020603050405020304" pitchFamily="18" charset="0"/>
            </a:endParaRPr>
          </a:p>
        </p:txBody>
      </p:sp>
    </p:spTree>
    <p:extLst>
      <p:ext uri="{BB962C8B-B14F-4D97-AF65-F5344CB8AC3E}">
        <p14:creationId xmlns:p14="http://schemas.microsoft.com/office/powerpoint/2010/main" val="24536307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262" y="585216"/>
            <a:ext cx="8193024" cy="492443"/>
          </a:xfrm>
        </p:spPr>
        <p:txBody>
          <a:bodyPr/>
          <a:lstStyle/>
          <a:p>
            <a:r>
              <a:rPr lang="en-US" dirty="0"/>
              <a:t>Learning Objectives </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588963" y="1490375"/>
            <a:ext cx="5322888" cy="4159250"/>
          </a:xfrm>
        </p:spPr>
        <p:txBody>
          <a:bodyPr/>
          <a:lstStyle/>
          <a:p>
            <a:pPr marL="342900" lvl="1" indent="-342900">
              <a:buFont typeface="Arial" panose="020B0604020202020204" pitchFamily="34" charset="0"/>
              <a:buChar char="•"/>
            </a:pPr>
            <a:r>
              <a:rPr lang="en-US" dirty="0"/>
              <a:t>Describe message and event scenarios</a:t>
            </a:r>
          </a:p>
          <a:p>
            <a:pPr marL="342900" lvl="1" indent="-342900">
              <a:buFont typeface="Arial" panose="020B0604020202020204" pitchFamily="34" charset="0"/>
              <a:buChar char="•"/>
            </a:pPr>
            <a:r>
              <a:rPr lang="en-US" dirty="0"/>
              <a:t>Design a messaging solution</a:t>
            </a:r>
          </a:p>
          <a:p>
            <a:pPr marL="342900" lvl="1" indent="-342900">
              <a:buFont typeface="Arial" panose="020B0604020202020204" pitchFamily="34" charset="0"/>
              <a:buChar char="•"/>
            </a:pPr>
            <a:r>
              <a:rPr lang="en-US" dirty="0"/>
              <a:t>Design an event solution (Event Hub and Event Grid)</a:t>
            </a:r>
          </a:p>
          <a:p>
            <a:pPr marL="342900" lvl="1" indent="-342900">
              <a:buFont typeface="Arial" panose="020B0604020202020204" pitchFamily="34" charset="0"/>
              <a:buChar char="•"/>
            </a:pPr>
            <a:r>
              <a:rPr lang="en-US" dirty="0"/>
              <a:t>Design an application optimization solution</a:t>
            </a:r>
          </a:p>
          <a:p>
            <a:pPr marL="342900" lvl="1" indent="-342900">
              <a:buFont typeface="Arial" panose="020B0604020202020204" pitchFamily="34" charset="0"/>
              <a:buChar char="•"/>
            </a:pPr>
            <a:r>
              <a:rPr lang="en-US" dirty="0"/>
              <a:t>Design application lifecycle</a:t>
            </a:r>
          </a:p>
          <a:p>
            <a:pPr marL="342900" lvl="1" indent="-342900">
              <a:buFont typeface="Arial" panose="020B0604020202020204" pitchFamily="34" charset="0"/>
              <a:buChar char="•"/>
            </a:pPr>
            <a:r>
              <a:rPr lang="en-US" dirty="0"/>
              <a:t>Case study</a:t>
            </a:r>
          </a:p>
          <a:p>
            <a:pPr marL="342900" lvl="1" indent="-342900">
              <a:buFont typeface="Arial" panose="020B0604020202020204" pitchFamily="34" charset="0"/>
              <a:buChar char="•"/>
            </a:pPr>
            <a:r>
              <a:rPr lang="en-US" dirty="0"/>
              <a:t>Learning recap</a:t>
            </a:r>
          </a:p>
          <a:p>
            <a:pPr lvl="1"/>
            <a:endParaRPr lang="en-US" dirty="0"/>
          </a:p>
        </p:txBody>
      </p:sp>
      <p:sp>
        <p:nvSpPr>
          <p:cNvPr id="2" name="TextBox 1">
            <a:extLst>
              <a:ext uri="{FF2B5EF4-FFF2-40B4-BE49-F238E27FC236}">
                <a16:creationId xmlns:a16="http://schemas.microsoft.com/office/drawing/2014/main" id="{582F4A41-ED27-4C9C-A3AB-3BF308130395}"/>
              </a:ext>
            </a:extLst>
          </p:cNvPr>
          <p:cNvSpPr txBox="1"/>
          <p:nvPr/>
        </p:nvSpPr>
        <p:spPr>
          <a:xfrm>
            <a:off x="5911851" y="1308081"/>
            <a:ext cx="5016882" cy="3871982"/>
          </a:xfrm>
          <a:prstGeom prst="roundRect">
            <a:avLst/>
          </a:prstGeom>
          <a:solidFill>
            <a:schemeClr val="bg2"/>
          </a:solidFill>
          <a:ln>
            <a:solidFill>
              <a:schemeClr val="accent1"/>
            </a:solidFill>
          </a:ln>
        </p:spPr>
        <p:txBody>
          <a:bodyPr wrap="square" lIns="91440" tIns="91440" rIns="91440" bIns="91440" rtlCol="0">
            <a:spAutoFit/>
          </a:bodyPr>
          <a:lstStyle/>
          <a:p>
            <a:pPr>
              <a:lnSpc>
                <a:spcPct val="90000"/>
              </a:lnSpc>
              <a:spcAft>
                <a:spcPts val="600"/>
              </a:spcAft>
            </a:pPr>
            <a:r>
              <a:rPr lang="en-US" sz="1600" dirty="0">
                <a:solidFill>
                  <a:schemeClr val="tx2">
                    <a:lumMod val="50000"/>
                  </a:schemeClr>
                </a:solidFill>
                <a:effectLst/>
                <a:ea typeface="Times New Roman" panose="02020603050405020304" pitchFamily="18" charset="0"/>
                <a:cs typeface="Times New Roman" panose="02020603050405020304" pitchFamily="18" charset="0"/>
              </a:rPr>
              <a:t>AZ-305: Design infrastructure solutions </a:t>
            </a:r>
          </a:p>
          <a:p>
            <a:pPr>
              <a:lnSpc>
                <a:spcPct val="90000"/>
              </a:lnSpc>
              <a:spcAft>
                <a:spcPts val="600"/>
              </a:spcAft>
            </a:pPr>
            <a:r>
              <a:rPr lang="en-US" sz="1600" dirty="0">
                <a:solidFill>
                  <a:schemeClr val="tx2">
                    <a:lumMod val="50000"/>
                  </a:schemeClr>
                </a:solidFill>
                <a:effectLst/>
                <a:ea typeface="Times New Roman" panose="02020603050405020304" pitchFamily="18" charset="0"/>
                <a:cs typeface="Times New Roman" panose="02020603050405020304" pitchFamily="18" charset="0"/>
              </a:rPr>
              <a:t>(30-35%)</a:t>
            </a:r>
            <a:endParaRPr lang="en-US" sz="1600" dirty="0">
              <a:solidFill>
                <a:schemeClr val="tx2">
                  <a:lumMod val="50000"/>
                </a:schemeClr>
              </a:solidFill>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600" dirty="0">
                <a:solidFill>
                  <a:schemeClr val="tx2">
                    <a:lumMod val="50000"/>
                  </a:schemeClr>
                </a:solidFill>
                <a:cs typeface="Times New Roman" panose="02020603050405020304" pitchFamily="18" charset="0"/>
              </a:rPr>
              <a:t>Design an Application Architecture</a:t>
            </a:r>
          </a:p>
          <a:p>
            <a:pPr marL="231775" marR="0" lvl="0" indent="-231775">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messaging architecture</a:t>
            </a:r>
          </a:p>
          <a:p>
            <a:pPr marL="231775" marR="0" lvl="0" indent="-231775">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an event-driven architecture</a:t>
            </a:r>
          </a:p>
          <a:p>
            <a:pPr marL="231775" marR="0" lvl="0" indent="-231775">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solution for API integration</a:t>
            </a:r>
          </a:p>
          <a:p>
            <a:pPr marL="231775" marR="0" lvl="0" indent="-231775">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caching solution for applications</a:t>
            </a:r>
          </a:p>
          <a:p>
            <a:pPr marL="231775" marR="0" lvl="0" indent="-231775">
              <a:lnSpc>
                <a:spcPct val="107000"/>
              </a:lnSpc>
              <a:spcBef>
                <a:spcPts val="0"/>
              </a:spcBef>
              <a:spcAft>
                <a:spcPts val="0"/>
              </a:spcAft>
              <a:buFont typeface="Symbol" panose="05050102010706020507" pitchFamily="18" charset="2"/>
              <a:buChar char=""/>
            </a:pPr>
            <a:r>
              <a:rPr lang="en-US" sz="1600">
                <a:effectLst/>
                <a:ea typeface="Calibri" panose="020F0502020204030204" pitchFamily="34" charset="0"/>
                <a:cs typeface="Times New Roman" panose="02020603050405020304" pitchFamily="18" charset="0"/>
              </a:rPr>
              <a:t>Recommend </a:t>
            </a:r>
            <a:r>
              <a:rPr lang="en-US" sz="1600" dirty="0">
                <a:effectLst/>
                <a:ea typeface="Calibri" panose="020F0502020204030204" pitchFamily="34" charset="0"/>
                <a:cs typeface="Times New Roman" panose="02020603050405020304" pitchFamily="18" charset="0"/>
              </a:rPr>
              <a:t>an application configuration management solution</a:t>
            </a:r>
          </a:p>
          <a:p>
            <a:pPr marL="231775" marR="0" lvl="0" indent="-231775">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an automated deployment solution for applications</a:t>
            </a:r>
            <a:endParaRPr lang="en-US" sz="18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9474483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27856-B492-E43F-006D-538A5912B46A}"/>
              </a:ext>
            </a:extLst>
          </p:cNvPr>
          <p:cNvSpPr>
            <a:spLocks noGrp="1"/>
          </p:cNvSpPr>
          <p:nvPr>
            <p:ph type="title"/>
          </p:nvPr>
        </p:nvSpPr>
        <p:spPr/>
        <p:txBody>
          <a:bodyPr/>
          <a:lstStyle/>
          <a:p>
            <a:r>
              <a:rPr lang="en-US" dirty="0"/>
              <a:t>Instructor resources (hidden)</a:t>
            </a:r>
          </a:p>
        </p:txBody>
      </p:sp>
    </p:spTree>
    <p:extLst>
      <p:ext uri="{BB962C8B-B14F-4D97-AF65-F5344CB8AC3E}">
        <p14:creationId xmlns:p14="http://schemas.microsoft.com/office/powerpoint/2010/main" val="313986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90384-5552-4FCE-8850-879124AE6C3A}"/>
              </a:ext>
            </a:extLst>
          </p:cNvPr>
          <p:cNvSpPr>
            <a:spLocks noGrp="1"/>
          </p:cNvSpPr>
          <p:nvPr>
            <p:ph type="title"/>
          </p:nvPr>
        </p:nvSpPr>
        <p:spPr/>
        <p:txBody>
          <a:bodyPr/>
          <a:lstStyle/>
          <a:p>
            <a:r>
              <a:rPr lang="en-US" dirty="0"/>
              <a:t>Solution idea #1 </a:t>
            </a:r>
          </a:p>
        </p:txBody>
      </p:sp>
      <p:sp>
        <p:nvSpPr>
          <p:cNvPr id="3" name="Text Placeholder 2">
            <a:extLst>
              <a:ext uri="{FF2B5EF4-FFF2-40B4-BE49-F238E27FC236}">
                <a16:creationId xmlns:a16="http://schemas.microsoft.com/office/drawing/2014/main" id="{473ED94B-8FF1-4DC9-A4CE-B3B27F0DD515}"/>
              </a:ext>
            </a:extLst>
          </p:cNvPr>
          <p:cNvSpPr>
            <a:spLocks noGrp="1"/>
          </p:cNvSpPr>
          <p:nvPr>
            <p:ph type="body" sz="quarter" idx="10"/>
          </p:nvPr>
        </p:nvSpPr>
        <p:spPr/>
        <p:txBody>
          <a:bodyPr/>
          <a:lstStyle/>
          <a:p>
            <a:r>
              <a:rPr lang="en-US" dirty="0">
                <a:hlinkClick r:id="rId3"/>
              </a:rPr>
              <a:t>Serverless event-driven architecture </a:t>
            </a:r>
            <a:endParaRPr lang="en-US" dirty="0"/>
          </a:p>
        </p:txBody>
      </p:sp>
      <p:pic>
        <p:nvPicPr>
          <p:cNvPr id="1026" name="Picture 2" descr="Diagram showing the data flow and key processing points in the architecture described in this article">
            <a:extLst>
              <a:ext uri="{FF2B5EF4-FFF2-40B4-BE49-F238E27FC236}">
                <a16:creationId xmlns:a16="http://schemas.microsoft.com/office/drawing/2014/main" id="{780336BE-9795-41CF-87F1-E9E1DA12D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500" y="1999745"/>
            <a:ext cx="10733000" cy="3429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46441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90384-5552-4FCE-8850-879124AE6C3A}"/>
              </a:ext>
            </a:extLst>
          </p:cNvPr>
          <p:cNvSpPr>
            <a:spLocks noGrp="1"/>
          </p:cNvSpPr>
          <p:nvPr>
            <p:ph type="title"/>
          </p:nvPr>
        </p:nvSpPr>
        <p:spPr/>
        <p:txBody>
          <a:bodyPr/>
          <a:lstStyle/>
          <a:p>
            <a:r>
              <a:rPr lang="en-US" dirty="0"/>
              <a:t>Solution idea #2 </a:t>
            </a:r>
          </a:p>
        </p:txBody>
      </p:sp>
      <p:sp>
        <p:nvSpPr>
          <p:cNvPr id="3" name="Text Placeholder 2">
            <a:extLst>
              <a:ext uri="{FF2B5EF4-FFF2-40B4-BE49-F238E27FC236}">
                <a16:creationId xmlns:a16="http://schemas.microsoft.com/office/drawing/2014/main" id="{473ED94B-8FF1-4DC9-A4CE-B3B27F0DD515}"/>
              </a:ext>
            </a:extLst>
          </p:cNvPr>
          <p:cNvSpPr>
            <a:spLocks noGrp="1"/>
          </p:cNvSpPr>
          <p:nvPr>
            <p:ph type="body" sz="quarter" idx="10"/>
          </p:nvPr>
        </p:nvSpPr>
        <p:spPr/>
        <p:txBody>
          <a:bodyPr/>
          <a:lstStyle/>
          <a:p>
            <a:r>
              <a:rPr lang="en-US" dirty="0">
                <a:solidFill>
                  <a:schemeClr val="accent3">
                    <a:lumMod val="90000"/>
                    <a:lumOff val="10000"/>
                  </a:schemeClr>
                </a:solidFill>
                <a:hlinkClick r:id="rId3">
                  <a:extLst>
                    <a:ext uri="{A12FA001-AC4F-418D-AE19-62706E023703}">
                      <ahyp:hlinkClr xmlns:ahyp="http://schemas.microsoft.com/office/drawing/2018/hyperlinkcolor" val="tx"/>
                    </a:ext>
                  </a:extLst>
                </a:hlinkClick>
              </a:rPr>
              <a:t>IoT connected platform for detection and prevention</a:t>
            </a:r>
            <a:endParaRPr lang="en-US" dirty="0">
              <a:solidFill>
                <a:schemeClr val="accent3">
                  <a:lumMod val="90000"/>
                  <a:lumOff val="10000"/>
                </a:schemeClr>
              </a:solidFill>
            </a:endParaRPr>
          </a:p>
        </p:txBody>
      </p:sp>
      <p:pic>
        <p:nvPicPr>
          <p:cNvPr id="4" name="Picture 3" descr="IoT connected platform for detection and prevention. ">
            <a:extLst>
              <a:ext uri="{FF2B5EF4-FFF2-40B4-BE49-F238E27FC236}">
                <a16:creationId xmlns:a16="http://schemas.microsoft.com/office/drawing/2014/main" id="{60745C09-45C7-40BF-82ED-B9120935E444}"/>
              </a:ext>
            </a:extLst>
          </p:cNvPr>
          <p:cNvPicPr>
            <a:picLocks noChangeAspect="1"/>
          </p:cNvPicPr>
          <p:nvPr/>
        </p:nvPicPr>
        <p:blipFill>
          <a:blip r:embed="rId4"/>
          <a:stretch>
            <a:fillRect/>
          </a:stretch>
        </p:blipFill>
        <p:spPr>
          <a:xfrm>
            <a:off x="555402" y="1454322"/>
            <a:ext cx="11081195" cy="4476509"/>
          </a:xfrm>
          <a:prstGeom prst="rect">
            <a:avLst/>
          </a:prstGeom>
        </p:spPr>
      </p:pic>
    </p:spTree>
    <p:extLst>
      <p:ext uri="{BB962C8B-B14F-4D97-AF65-F5344CB8AC3E}">
        <p14:creationId xmlns:p14="http://schemas.microsoft.com/office/powerpoint/2010/main" val="12984800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90384-5552-4FCE-8850-879124AE6C3A}"/>
              </a:ext>
            </a:extLst>
          </p:cNvPr>
          <p:cNvSpPr>
            <a:spLocks noGrp="1"/>
          </p:cNvSpPr>
          <p:nvPr>
            <p:ph type="title"/>
          </p:nvPr>
        </p:nvSpPr>
        <p:spPr/>
        <p:txBody>
          <a:bodyPr/>
          <a:lstStyle/>
          <a:p>
            <a:r>
              <a:rPr lang="en-US" dirty="0"/>
              <a:t>Solution idea #3 </a:t>
            </a:r>
          </a:p>
        </p:txBody>
      </p:sp>
      <p:sp>
        <p:nvSpPr>
          <p:cNvPr id="3" name="Text Placeholder 2">
            <a:extLst>
              <a:ext uri="{FF2B5EF4-FFF2-40B4-BE49-F238E27FC236}">
                <a16:creationId xmlns:a16="http://schemas.microsoft.com/office/drawing/2014/main" id="{473ED94B-8FF1-4DC9-A4CE-B3B27F0DD515}"/>
              </a:ext>
            </a:extLst>
          </p:cNvPr>
          <p:cNvSpPr>
            <a:spLocks noGrp="1"/>
          </p:cNvSpPr>
          <p:nvPr>
            <p:ph type="body" sz="quarter" idx="10"/>
          </p:nvPr>
        </p:nvSpPr>
        <p:spPr/>
        <p:txBody>
          <a:bodyPr/>
          <a:lstStyle/>
          <a:p>
            <a:r>
              <a:rPr lang="en-US" dirty="0">
                <a:solidFill>
                  <a:schemeClr val="accent3">
                    <a:lumMod val="90000"/>
                    <a:lumOff val="10000"/>
                  </a:schemeClr>
                </a:solidFill>
                <a:hlinkClick r:id="rId3">
                  <a:extLst>
                    <a:ext uri="{A12FA001-AC4F-418D-AE19-62706E023703}">
                      <ahyp:hlinkClr xmlns:ahyp="http://schemas.microsoft.com/office/drawing/2018/hyperlinkcolor" val="tx"/>
                    </a:ext>
                  </a:extLst>
                </a:hlinkClick>
              </a:rPr>
              <a:t>Application integration using Azure Event Grid</a:t>
            </a:r>
            <a:endParaRPr lang="en-US" dirty="0">
              <a:solidFill>
                <a:schemeClr val="accent3">
                  <a:lumMod val="90000"/>
                  <a:lumOff val="10000"/>
                </a:schemeClr>
              </a:solidFill>
            </a:endParaRPr>
          </a:p>
        </p:txBody>
      </p:sp>
      <p:pic>
        <p:nvPicPr>
          <p:cNvPr id="4" name="Picture 3" descr="App integration using Azure Event Grid. ">
            <a:extLst>
              <a:ext uri="{FF2B5EF4-FFF2-40B4-BE49-F238E27FC236}">
                <a16:creationId xmlns:a16="http://schemas.microsoft.com/office/drawing/2014/main" id="{05C33336-4D67-4808-9F10-251687245551}"/>
              </a:ext>
            </a:extLst>
          </p:cNvPr>
          <p:cNvPicPr>
            <a:picLocks noChangeAspect="1"/>
          </p:cNvPicPr>
          <p:nvPr/>
        </p:nvPicPr>
        <p:blipFill>
          <a:blip r:embed="rId4"/>
          <a:stretch>
            <a:fillRect/>
          </a:stretch>
        </p:blipFill>
        <p:spPr>
          <a:xfrm>
            <a:off x="2438400" y="1525874"/>
            <a:ext cx="6920089" cy="4731611"/>
          </a:xfrm>
          <a:prstGeom prst="rect">
            <a:avLst/>
          </a:prstGeom>
        </p:spPr>
      </p:pic>
    </p:spTree>
    <p:extLst>
      <p:ext uri="{BB962C8B-B14F-4D97-AF65-F5344CB8AC3E}">
        <p14:creationId xmlns:p14="http://schemas.microsoft.com/office/powerpoint/2010/main" val="244319543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8B4F3F-CDE4-4DFF-AA15-D699813BE349}"/>
              </a:ext>
            </a:extLst>
          </p:cNvPr>
          <p:cNvSpPr>
            <a:spLocks noGrp="1"/>
          </p:cNvSpPr>
          <p:nvPr>
            <p:ph type="title"/>
          </p:nvPr>
        </p:nvSpPr>
        <p:spPr/>
        <p:txBody>
          <a:bodyPr/>
          <a:lstStyle/>
          <a:p>
            <a:r>
              <a:rPr lang="en-US" dirty="0"/>
              <a:t>End of presentation</a:t>
            </a:r>
          </a:p>
        </p:txBody>
      </p:sp>
    </p:spTree>
    <p:extLst>
      <p:ext uri="{BB962C8B-B14F-4D97-AF65-F5344CB8AC3E}">
        <p14:creationId xmlns:p14="http://schemas.microsoft.com/office/powerpoint/2010/main" val="10439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E52C2C-1B96-4021-AE21-28CC23910AE1}"/>
              </a:ext>
            </a:extLst>
          </p:cNvPr>
          <p:cNvSpPr>
            <a:spLocks noGrp="1"/>
          </p:cNvSpPr>
          <p:nvPr>
            <p:ph type="title"/>
          </p:nvPr>
        </p:nvSpPr>
        <p:spPr/>
        <p:txBody>
          <a:bodyPr/>
          <a:lstStyle/>
          <a:p>
            <a:r>
              <a:rPr lang="en-US" dirty="0"/>
              <a:t>Describe message and event scenarios</a:t>
            </a:r>
          </a:p>
        </p:txBody>
      </p:sp>
    </p:spTree>
    <p:extLst>
      <p:ext uri="{BB962C8B-B14F-4D97-AF65-F5344CB8AC3E}">
        <p14:creationId xmlns:p14="http://schemas.microsoft.com/office/powerpoint/2010/main" val="4156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EB1A88-65D9-A6DF-38E0-4EF7900F2197}"/>
              </a:ext>
            </a:extLst>
          </p:cNvPr>
          <p:cNvSpPr>
            <a:spLocks noGrp="1"/>
          </p:cNvSpPr>
          <p:nvPr>
            <p:ph type="title"/>
          </p:nvPr>
        </p:nvSpPr>
        <p:spPr/>
        <p:txBody>
          <a:bodyPr/>
          <a:lstStyle/>
          <a:p>
            <a:r>
              <a:rPr lang="en-US" dirty="0"/>
              <a:t>Events and messages –whiteboard and discussion (notes)</a:t>
            </a:r>
          </a:p>
        </p:txBody>
      </p:sp>
      <p:pic>
        <p:nvPicPr>
          <p:cNvPr id="6" name="Picture 5" descr="Optional whiteboard for the topic. ">
            <a:extLst>
              <a:ext uri="{FF2B5EF4-FFF2-40B4-BE49-F238E27FC236}">
                <a16:creationId xmlns:a16="http://schemas.microsoft.com/office/drawing/2014/main" id="{43E6535A-EF53-CFE4-6F96-7EAC9AA7BAFE}"/>
              </a:ext>
            </a:extLst>
          </p:cNvPr>
          <p:cNvPicPr>
            <a:picLocks noChangeAspect="1"/>
          </p:cNvPicPr>
          <p:nvPr/>
        </p:nvPicPr>
        <p:blipFill>
          <a:blip r:embed="rId3"/>
          <a:stretch>
            <a:fillRect/>
          </a:stretch>
        </p:blipFill>
        <p:spPr>
          <a:xfrm>
            <a:off x="1022351" y="1208825"/>
            <a:ext cx="10133851" cy="4663165"/>
          </a:xfrm>
          <a:prstGeom prst="rect">
            <a:avLst/>
          </a:prstGeom>
          <a:ln>
            <a:solidFill>
              <a:schemeClr val="tx1"/>
            </a:solidFill>
          </a:ln>
        </p:spPr>
      </p:pic>
    </p:spTree>
    <p:extLst>
      <p:ext uri="{BB962C8B-B14F-4D97-AF65-F5344CB8AC3E}">
        <p14:creationId xmlns:p14="http://schemas.microsoft.com/office/powerpoint/2010/main" val="20754302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wrap="square" anchor="t">
            <a:normAutofit/>
          </a:bodyPr>
          <a:lstStyle/>
          <a:p>
            <a:r>
              <a:rPr lang="en-US" dirty="0"/>
              <a:t>Determine message and event scenarios</a:t>
            </a:r>
          </a:p>
        </p:txBody>
      </p:sp>
      <p:sp>
        <p:nvSpPr>
          <p:cNvPr id="4" name="Text Placeholder 3">
            <a:extLst>
              <a:ext uri="{FF2B5EF4-FFF2-40B4-BE49-F238E27FC236}">
                <a16:creationId xmlns:a16="http://schemas.microsoft.com/office/drawing/2014/main" id="{60935E48-0C87-4963-94EF-7A9583D277A1}"/>
              </a:ext>
            </a:extLst>
          </p:cNvPr>
          <p:cNvSpPr>
            <a:spLocks noGrp="1"/>
          </p:cNvSpPr>
          <p:nvPr>
            <p:ph type="body" sz="quarter" idx="10"/>
          </p:nvPr>
        </p:nvSpPr>
        <p:spPr>
          <a:xfrm>
            <a:off x="432089" y="1004676"/>
            <a:ext cx="11341268" cy="430887"/>
          </a:xfrm>
        </p:spPr>
        <p:txBody>
          <a:bodyPr/>
          <a:lstStyle/>
          <a:p>
            <a:r>
              <a:rPr lang="en-US" dirty="0"/>
              <a:t>Does the sending component expect the communication to be processed in a specific way?</a:t>
            </a:r>
          </a:p>
        </p:txBody>
      </p:sp>
      <p:graphicFrame>
        <p:nvGraphicFramePr>
          <p:cNvPr id="6" name="Table 5">
            <a:extLst>
              <a:ext uri="{FF2B5EF4-FFF2-40B4-BE49-F238E27FC236}">
                <a16:creationId xmlns:a16="http://schemas.microsoft.com/office/drawing/2014/main" id="{71CD1F1E-969E-468C-9B40-620C32BF04BA}"/>
              </a:ext>
            </a:extLst>
          </p:cNvPr>
          <p:cNvGraphicFramePr>
            <a:graphicFrameLocks noGrp="1"/>
          </p:cNvGraphicFramePr>
          <p:nvPr>
            <p:extLst>
              <p:ext uri="{D42A27DB-BD31-4B8C-83A1-F6EECF244321}">
                <p14:modId xmlns:p14="http://schemas.microsoft.com/office/powerpoint/2010/main" val="3492985735"/>
              </p:ext>
            </p:extLst>
          </p:nvPr>
        </p:nvGraphicFramePr>
        <p:xfrm>
          <a:off x="420130" y="1726174"/>
          <a:ext cx="11327351" cy="4138860"/>
        </p:xfrm>
        <a:graphic>
          <a:graphicData uri="http://schemas.openxmlformats.org/drawingml/2006/table">
            <a:tbl>
              <a:tblPr firstRow="1" bandRow="1">
                <a:tableStyleId>{5C22544A-7EE6-4342-B048-85BDC9FD1C3A}</a:tableStyleId>
              </a:tblPr>
              <a:tblGrid>
                <a:gridCol w="1657155">
                  <a:extLst>
                    <a:ext uri="{9D8B030D-6E8A-4147-A177-3AD203B41FA5}">
                      <a16:colId xmlns:a16="http://schemas.microsoft.com/office/drawing/2014/main" val="1947432388"/>
                    </a:ext>
                  </a:extLst>
                </a:gridCol>
                <a:gridCol w="4835098">
                  <a:extLst>
                    <a:ext uri="{9D8B030D-6E8A-4147-A177-3AD203B41FA5}">
                      <a16:colId xmlns:a16="http://schemas.microsoft.com/office/drawing/2014/main" val="1674032309"/>
                    </a:ext>
                  </a:extLst>
                </a:gridCol>
                <a:gridCol w="4835098">
                  <a:extLst>
                    <a:ext uri="{9D8B030D-6E8A-4147-A177-3AD203B41FA5}">
                      <a16:colId xmlns:a16="http://schemas.microsoft.com/office/drawing/2014/main" val="94694546"/>
                    </a:ext>
                  </a:extLst>
                </a:gridCol>
              </a:tblGrid>
              <a:tr h="5351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mj-lt"/>
                          <a:ea typeface="+mn-ea"/>
                          <a:cs typeface="+mn-cs"/>
                        </a:rPr>
                        <a:t>Action</a:t>
                      </a:r>
                    </a:p>
                  </a:txBody>
                  <a:tcPr marL="131010" marR="131010" marT="131010" marB="13101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mj-lt"/>
                          <a:ea typeface="+mn-ea"/>
                          <a:cs typeface="+mn-cs"/>
                        </a:rPr>
                        <a:t>Description</a:t>
                      </a:r>
                    </a:p>
                  </a:txBody>
                  <a:tcPr marL="131010" marR="131010" marT="131010" marB="13101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mj-lt"/>
                          <a:ea typeface="+mn-ea"/>
                          <a:cs typeface="+mn-cs"/>
                        </a:rPr>
                        <a:t>When to use</a:t>
                      </a:r>
                    </a:p>
                  </a:txBody>
                  <a:tcPr marL="131010" marR="131010" marT="131010" marB="13101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2422496864"/>
                  </a:ext>
                </a:extLst>
              </a:tr>
              <a:tr h="766876">
                <a:tc>
                  <a:txBody>
                    <a:bodyPr/>
                    <a:lstStyle/>
                    <a:p>
                      <a:r>
                        <a:rPr lang="en-US" sz="2000" dirty="0">
                          <a:solidFill>
                            <a:schemeClr val="tx1"/>
                          </a:solidFill>
                        </a:rPr>
                        <a:t>Event</a:t>
                      </a:r>
                    </a:p>
                  </a:txBody>
                  <a:tcPr marL="131010" marR="131010" marT="131010" marB="13101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342900" indent="-342900">
                        <a:buFont typeface="Arial" panose="020B0604020202020204" pitchFamily="34" charset="0"/>
                        <a:buChar char="•"/>
                      </a:pPr>
                      <a:r>
                        <a:rPr lang="en-US" sz="2000" dirty="0">
                          <a:solidFill>
                            <a:schemeClr val="tx1"/>
                          </a:solidFill>
                        </a:rPr>
                        <a:t>Light weight</a:t>
                      </a:r>
                    </a:p>
                    <a:p>
                      <a:pPr marL="342900" indent="-342900">
                        <a:buFont typeface="Arial" panose="020B0604020202020204" pitchFamily="34" charset="0"/>
                        <a:buChar char="•"/>
                      </a:pPr>
                      <a:r>
                        <a:rPr lang="en-US" sz="2000" dirty="0">
                          <a:solidFill>
                            <a:schemeClr val="tx1"/>
                          </a:solidFill>
                        </a:rPr>
                        <a:t>Includes a publisher and a subscriber</a:t>
                      </a:r>
                    </a:p>
                    <a:p>
                      <a:endParaRPr lang="en-US" sz="2000" dirty="0">
                        <a:solidFill>
                          <a:schemeClr val="tx1"/>
                        </a:solidFill>
                      </a:endParaRPr>
                    </a:p>
                  </a:txBody>
                  <a:tcPr marL="131010" marR="131010" marT="131010" marB="13101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2000" dirty="0">
                          <a:solidFill>
                            <a:schemeClr val="tx1"/>
                          </a:solidFill>
                        </a:rPr>
                        <a:t>Used for broadcasts and are often ephemeral. Ephemeral means the communication might not be handled by any receiver if none is currently subscribing.</a:t>
                      </a:r>
                    </a:p>
                  </a:txBody>
                  <a:tcPr marL="131010" marR="131010" marT="131010" marB="13101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33967348"/>
                  </a:ext>
                </a:extLst>
              </a:tr>
              <a:tr h="766876">
                <a:tc>
                  <a:txBody>
                    <a:bodyPr/>
                    <a:lstStyle/>
                    <a:p>
                      <a:r>
                        <a:rPr lang="en-US" sz="2000" dirty="0">
                          <a:solidFill>
                            <a:schemeClr val="tx1"/>
                          </a:solidFill>
                        </a:rPr>
                        <a:t>Message</a:t>
                      </a:r>
                    </a:p>
                  </a:txBody>
                  <a:tcPr marL="131010" marR="131010" marT="131010" marB="13101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342900" indent="-342900">
                        <a:buFont typeface="Arial" panose="020B0604020202020204" pitchFamily="34" charset="0"/>
                        <a:buChar char="•"/>
                      </a:pPr>
                      <a:r>
                        <a:rPr lang="en-US" sz="2000" dirty="0">
                          <a:solidFill>
                            <a:schemeClr val="tx1"/>
                          </a:solidFill>
                        </a:rPr>
                        <a:t>Contains raw data, produced by one component, that will be consumed by another component.</a:t>
                      </a:r>
                    </a:p>
                    <a:p>
                      <a:pPr marL="342900" indent="-342900">
                        <a:buFont typeface="Arial" panose="020B0604020202020204" pitchFamily="34" charset="0"/>
                        <a:buChar char="•"/>
                      </a:pPr>
                      <a:r>
                        <a:rPr lang="en-US" sz="2000" dirty="0">
                          <a:solidFill>
                            <a:schemeClr val="tx1"/>
                          </a:solidFill>
                        </a:rPr>
                        <a:t>Contains the data itself, not just a reference to that data.</a:t>
                      </a:r>
                    </a:p>
                  </a:txBody>
                  <a:tcPr marL="131010" marR="131010" marT="131010" marB="13101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en-US" sz="2000" dirty="0">
                          <a:solidFill>
                            <a:schemeClr val="tx1"/>
                          </a:solidFill>
                        </a:rPr>
                        <a:t>Used where the distributed application requires a guarantee that the communication will be processed.</a:t>
                      </a:r>
                    </a:p>
                  </a:txBody>
                  <a:tcPr marL="131010" marR="131010" marT="131010" marB="13101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0746132"/>
                  </a:ext>
                </a:extLst>
              </a:tr>
            </a:tbl>
          </a:graphicData>
        </a:graphic>
      </p:graphicFrame>
    </p:spTree>
    <p:extLst>
      <p:ext uri="{BB962C8B-B14F-4D97-AF65-F5344CB8AC3E}">
        <p14:creationId xmlns:p14="http://schemas.microsoft.com/office/powerpoint/2010/main" val="35971155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BF5B9F-85F8-45ED-BAE8-A60628AE3FC9}"/>
              </a:ext>
            </a:extLst>
          </p:cNvPr>
          <p:cNvSpPr>
            <a:spLocks noGrp="1"/>
          </p:cNvSpPr>
          <p:nvPr>
            <p:ph type="title"/>
          </p:nvPr>
        </p:nvSpPr>
        <p:spPr/>
        <p:txBody>
          <a:bodyPr/>
          <a:lstStyle/>
          <a:p>
            <a:r>
              <a:rPr lang="en-US" dirty="0"/>
              <a:t>Design a messaging solution</a:t>
            </a:r>
          </a:p>
        </p:txBody>
      </p:sp>
    </p:spTree>
    <p:extLst>
      <p:ext uri="{BB962C8B-B14F-4D97-AF65-F5344CB8AC3E}">
        <p14:creationId xmlns:p14="http://schemas.microsoft.com/office/powerpoint/2010/main" val="75150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642840"/>
          </a:xfrm>
        </p:spPr>
        <p:txBody>
          <a:bodyPr/>
          <a:lstStyle/>
          <a:p>
            <a:r>
              <a:rPr lang="en-US" dirty="0"/>
              <a:t>Design for Azure Queue storage</a:t>
            </a:r>
          </a:p>
        </p:txBody>
      </p:sp>
      <p:sp>
        <p:nvSpPr>
          <p:cNvPr id="15" name="Text Placeholder 14">
            <a:extLst>
              <a:ext uri="{FF2B5EF4-FFF2-40B4-BE49-F238E27FC236}">
                <a16:creationId xmlns:a16="http://schemas.microsoft.com/office/drawing/2014/main" id="{9CABB99E-B082-47E8-9815-F9F718A224B0}"/>
              </a:ext>
            </a:extLst>
          </p:cNvPr>
          <p:cNvSpPr>
            <a:spLocks noGrp="1"/>
          </p:cNvSpPr>
          <p:nvPr>
            <p:ph type="body" sz="quarter" idx="10"/>
          </p:nvPr>
        </p:nvSpPr>
        <p:spPr>
          <a:xfrm>
            <a:off x="432089" y="1004676"/>
            <a:ext cx="11341268" cy="430887"/>
          </a:xfrm>
        </p:spPr>
        <p:txBody>
          <a:bodyPr/>
          <a:lstStyle/>
          <a:p>
            <a:r>
              <a:rPr lang="en-US" dirty="0"/>
              <a:t>Azure Storage Queue is a service for storing large number of messages.</a:t>
            </a:r>
          </a:p>
        </p:txBody>
      </p:sp>
      <p:sp>
        <p:nvSpPr>
          <p:cNvPr id="13" name="TextBox 12">
            <a:extLst>
              <a:ext uri="{FF2B5EF4-FFF2-40B4-BE49-F238E27FC236}">
                <a16:creationId xmlns:a16="http://schemas.microsoft.com/office/drawing/2014/main" id="{0B779E41-F877-4960-A610-86AE1938CABB}"/>
              </a:ext>
            </a:extLst>
          </p:cNvPr>
          <p:cNvSpPr txBox="1"/>
          <p:nvPr/>
        </p:nvSpPr>
        <p:spPr>
          <a:xfrm>
            <a:off x="520106" y="2679272"/>
            <a:ext cx="5025476" cy="2246769"/>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t>Accessed with authenticated calls using HTTP or HTTPS</a:t>
            </a:r>
          </a:p>
          <a:p>
            <a:pPr marL="285750" indent="-285750">
              <a:spcAft>
                <a:spcPts val="1200"/>
              </a:spcAft>
              <a:buFont typeface="Arial" panose="020B0604020202020204" pitchFamily="34" charset="0"/>
              <a:buChar char="•"/>
            </a:pPr>
            <a:r>
              <a:rPr lang="en-US" sz="2000" dirty="0"/>
              <a:t>Messages can be up to 64 KB in size</a:t>
            </a:r>
          </a:p>
          <a:p>
            <a:pPr marL="285750" indent="-285750">
              <a:spcAft>
                <a:spcPts val="1200"/>
              </a:spcAft>
              <a:buFont typeface="Arial" panose="020B0604020202020204" pitchFamily="34" charset="0"/>
              <a:buChar char="•"/>
            </a:pPr>
            <a:r>
              <a:rPr lang="en-US" sz="2000" dirty="0"/>
              <a:t>May contain millions of messages, up to the total capacity limit of a storage account</a:t>
            </a:r>
          </a:p>
        </p:txBody>
      </p:sp>
      <p:pic>
        <p:nvPicPr>
          <p:cNvPr id="1026" name="Picture 2" descr="Tasks, message queue, and service">
            <a:extLst>
              <a:ext uri="{FF2B5EF4-FFF2-40B4-BE49-F238E27FC236}">
                <a16:creationId xmlns:a16="http://schemas.microsoft.com/office/drawing/2014/main" id="{8B25B50A-0406-466F-A1E5-2FD9B753D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7835" y="2076450"/>
            <a:ext cx="4360070" cy="2412572"/>
          </a:xfrm>
          <a:prstGeom prst="rect">
            <a:avLst/>
          </a:prstGeom>
          <a:noFill/>
        </p:spPr>
      </p:pic>
      <p:sp>
        <p:nvSpPr>
          <p:cNvPr id="19" name="TextBox 18">
            <a:extLst>
              <a:ext uri="{FF2B5EF4-FFF2-40B4-BE49-F238E27FC236}">
                <a16:creationId xmlns:a16="http://schemas.microsoft.com/office/drawing/2014/main" id="{6C154346-1F90-4FDD-8F12-FED1D8B81BF6}"/>
              </a:ext>
            </a:extLst>
          </p:cNvPr>
          <p:cNvSpPr txBox="1"/>
          <p:nvPr/>
        </p:nvSpPr>
        <p:spPr>
          <a:xfrm>
            <a:off x="5998587" y="4652995"/>
            <a:ext cx="5774770" cy="107721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800" dirty="0"/>
              <a:t>Create a backlog of work to process asynchronously</a:t>
            </a:r>
          </a:p>
          <a:p>
            <a:pPr marL="285750" indent="-285750">
              <a:spcAft>
                <a:spcPts val="1200"/>
              </a:spcAft>
              <a:buFont typeface="Arial" panose="020B0604020202020204" pitchFamily="34" charset="0"/>
              <a:buChar char="•"/>
            </a:pPr>
            <a:r>
              <a:rPr lang="en-US" sz="1800" dirty="0"/>
              <a:t>Example: customer placing orders online added to the queue and processed </a:t>
            </a:r>
            <a:endParaRPr lang="en-US" dirty="0"/>
          </a:p>
        </p:txBody>
      </p:sp>
      <p:sp>
        <p:nvSpPr>
          <p:cNvPr id="21" name="Rectangle 20">
            <a:extLst>
              <a:ext uri="{FF2B5EF4-FFF2-40B4-BE49-F238E27FC236}">
                <a16:creationId xmlns:a16="http://schemas.microsoft.com/office/drawing/2014/main" id="{11D70A14-EF60-4099-AAAC-850BC8E2C471}"/>
              </a:ext>
              <a:ext uri="{C183D7F6-B498-43B3-948B-1728B52AA6E4}">
                <adec:decorative xmlns:adec="http://schemas.microsoft.com/office/drawing/2017/decorative" val="1"/>
              </a:ext>
            </a:extLst>
          </p:cNvPr>
          <p:cNvSpPr/>
          <p:nvPr/>
        </p:nvSpPr>
        <p:spPr bwMode="auto">
          <a:xfrm>
            <a:off x="5948625" y="1794076"/>
            <a:ext cx="5928528" cy="426507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47090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74F15-0D08-363B-5D0D-B6D1B4A51C55}"/>
              </a:ext>
            </a:extLst>
          </p:cNvPr>
          <p:cNvSpPr>
            <a:spLocks noGrp="1"/>
          </p:cNvSpPr>
          <p:nvPr>
            <p:ph type="title"/>
          </p:nvPr>
        </p:nvSpPr>
        <p:spPr/>
        <p:txBody>
          <a:bodyPr/>
          <a:lstStyle/>
          <a:p>
            <a:r>
              <a:rPr lang="en-US" dirty="0"/>
              <a:t>Messaging solutions –whiteboard and discussion (notes)</a:t>
            </a:r>
          </a:p>
        </p:txBody>
      </p:sp>
      <p:pic>
        <p:nvPicPr>
          <p:cNvPr id="1026" name="Picture 2" descr="Optional whiteboard for the topic. ">
            <a:extLst>
              <a:ext uri="{FF2B5EF4-FFF2-40B4-BE49-F238E27FC236}">
                <a16:creationId xmlns:a16="http://schemas.microsoft.com/office/drawing/2014/main" id="{44A019F9-0E6F-EA5E-CEC4-4E920D980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982" y="1319680"/>
            <a:ext cx="9833801" cy="427689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399203"/>
      </p:ext>
    </p:extLst>
  </p:cSld>
  <p:clrMapOvr>
    <a:masterClrMapping/>
  </p:clrMapOvr>
  <p:transition>
    <p:fade/>
  </p:transition>
</p:sld>
</file>

<file path=ppt/theme/theme1.xml><?xml version="1.0" encoding="utf-8"?>
<a:theme xmlns:a="http://schemas.openxmlformats.org/drawingml/2006/main" name="azur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id="{694C3C5A-296C-428D-9931-5E70097D04A6}" vid="{8648951D-6B4C-475F-A412-60A972635B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9163849240324E9E04492C11FECC70" ma:contentTypeVersion="22" ma:contentTypeDescription="Create a new document." ma:contentTypeScope="" ma:versionID="1e27dd95346f5a887c6ca177b90812a7">
  <xsd:schema xmlns:xsd="http://www.w3.org/2001/XMLSchema" xmlns:xs="http://www.w3.org/2001/XMLSchema" xmlns:p="http://schemas.microsoft.com/office/2006/metadata/properties" xmlns:ns1="http://schemas.microsoft.com/sharepoint/v3" xmlns:ns2="e8bab37c-6053-4066-b569-fd9fbae908bd" xmlns:ns3="1d16016b-1e11-4dbd-8bd0-b44cb6539c58" xmlns:ns4="230e9df3-be65-4c73-a93b-d1236ebd677e" targetNamespace="http://schemas.microsoft.com/office/2006/metadata/properties" ma:root="true" ma:fieldsID="82f4b3b6bb8071e8bac45169630d6eb4" ns1:_="" ns2:_="" ns3:_="" ns4:_="">
    <xsd:import namespace="http://schemas.microsoft.com/sharepoint/v3"/>
    <xsd:import namespace="e8bab37c-6053-4066-b569-fd9fbae908bd"/>
    <xsd:import namespace="1d16016b-1e11-4dbd-8bd0-b44cb6539c5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DateTaken" minOccurs="0"/>
                <xsd:element ref="ns1:_ip_UnifiedCompliancePolicyProperties" minOccurs="0"/>
                <xsd:element ref="ns1:_ip_UnifiedCompliancePolicyUIAction" minOccurs="0"/>
                <xsd:element ref="ns2:MediaServiceGenerationTime" minOccurs="0"/>
                <xsd:element ref="ns2:MediaServiceEventHashCode" minOccurs="0"/>
                <xsd:element ref="ns2:Description" minOccurs="0"/>
                <xsd:element ref="ns3:SharedWithUsers" minOccurs="0"/>
                <xsd:element ref="ns3:SharedWithDetails" minOccurs="0"/>
                <xsd:element ref="ns2:MediaLengthInSeconds" minOccurs="0"/>
                <xsd:element ref="ns2:lcf76f155ced4ddcb4097134ff3c332f" minOccurs="0"/>
                <xsd:element ref="ns4:TaxCatchAll" minOccurs="0"/>
                <xsd:element ref="ns2:OneNoteFluid_FileOrder"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bab37c-6053-4066-b569-fd9fbae90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escription" ma:index="18" nillable="true" ma:displayName="Description" ma:format="Dropdown" ma:internalName="Description">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5" nillable="true" ma:displayName="OneNoteFluid_FileOrder" ma:internalName="OneNoteFluid_FileOrder">
      <xsd:simpleType>
        <xsd:restriction base="dms:Text">
          <xsd:maxLength value="255"/>
        </xsd:restriction>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16016b-1e11-4dbd-8bd0-b44cb6539c58"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4c30d077-ef4f-4e82-b228-e78667907e38}" ma:internalName="TaxCatchAll" ma:showField="CatchAllData" ma:web="1d16016b-1e11-4dbd-8bd0-b44cb6539c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OneNoteFluid_FileOrder xmlns="e8bab37c-6053-4066-b569-fd9fbae908bd" xsi:nil="true"/>
    <_ip_UnifiedCompliancePolicyUIAction xmlns="http://schemas.microsoft.com/sharepoint/v3" xsi:nil="true"/>
    <_ip_UnifiedCompliancePolicyProperties xmlns="http://schemas.microsoft.com/sharepoint/v3" xsi:nil="true"/>
    <Description xmlns="e8bab37c-6053-4066-b569-fd9fbae908bd" xsi:nil="true"/>
    <lcf76f155ced4ddcb4097134ff3c332f xmlns="e8bab37c-6053-4066-b569-fd9fbae908bd">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A1D37730-BD53-4724-8259-DE655385FE0F}"/>
</file>

<file path=customXml/itemProps2.xml><?xml version="1.0" encoding="utf-8"?>
<ds:datastoreItem xmlns:ds="http://schemas.openxmlformats.org/officeDocument/2006/customXml" ds:itemID="{2D1793EB-F565-4EA3-892C-585A3BB17F3D}"/>
</file>

<file path=customXml/itemProps3.xml><?xml version="1.0" encoding="utf-8"?>
<ds:datastoreItem xmlns:ds="http://schemas.openxmlformats.org/officeDocument/2006/customXml" ds:itemID="{FE0E9603-80E3-41B7-A180-49EBB4DCF2C0}"/>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Template>
  <TotalTime>0</TotalTime>
  <Words>3289</Words>
  <Application>Microsoft Office PowerPoint</Application>
  <PresentationFormat>Widescreen</PresentationFormat>
  <Paragraphs>356</Paragraphs>
  <Slides>34</Slides>
  <Notes>28</Notes>
  <HiddenSlides>6</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4" baseType="lpstr">
      <vt:lpstr>Arial</vt:lpstr>
      <vt:lpstr>Calibri</vt:lpstr>
      <vt:lpstr>Consolas</vt:lpstr>
      <vt:lpstr>Segoe UI</vt:lpstr>
      <vt:lpstr>Segoe UI Light</vt:lpstr>
      <vt:lpstr>Segoe UI Semibold</vt:lpstr>
      <vt:lpstr>Symbol</vt:lpstr>
      <vt:lpstr>Wingdings</vt:lpstr>
      <vt:lpstr>azure</vt:lpstr>
      <vt:lpstr>Bitmap Image</vt:lpstr>
      <vt:lpstr>AZ-305T00A Designing Microsoft Azure Infrastructure Solutions</vt:lpstr>
      <vt:lpstr>Design an application architecture solution</vt:lpstr>
      <vt:lpstr>Learning Objectives </vt:lpstr>
      <vt:lpstr>Describe message and event scenarios</vt:lpstr>
      <vt:lpstr>Events and messages –whiteboard and discussion (notes)</vt:lpstr>
      <vt:lpstr>Determine message and event scenarios</vt:lpstr>
      <vt:lpstr>Design a messaging solution</vt:lpstr>
      <vt:lpstr>Design for Azure Queue storage</vt:lpstr>
      <vt:lpstr>Messaging solutions –whiteboard and discussion (notes)</vt:lpstr>
      <vt:lpstr>Design for Service Bus queues and topics</vt:lpstr>
      <vt:lpstr>Compare messaging solutions</vt:lpstr>
      <vt:lpstr>Design an event solution</vt:lpstr>
      <vt:lpstr>Design an Event Hub messaging solution</vt:lpstr>
      <vt:lpstr>Design an event-driven solution </vt:lpstr>
      <vt:lpstr>Comparison of message and event solutions</vt:lpstr>
      <vt:lpstr>Design an IoT Hub solution</vt:lpstr>
      <vt:lpstr>Design an application optimization solution</vt:lpstr>
      <vt:lpstr>Caching – whiteboard and discussion (notes)</vt:lpstr>
      <vt:lpstr>When to use Azure Cache for Redis</vt:lpstr>
      <vt:lpstr>Design an Azure API management solution</vt:lpstr>
      <vt:lpstr>Design an application lifecycle</vt:lpstr>
      <vt:lpstr>What is Infrastructure as Code?</vt:lpstr>
      <vt:lpstr>Provision resources with Infrastructure as Code </vt:lpstr>
      <vt:lpstr>Design an Azure App Configuration solution</vt:lpstr>
      <vt:lpstr>Case study and review</vt:lpstr>
      <vt:lpstr>Case Study – Application architecture</vt:lpstr>
      <vt:lpstr>Instructor case study discussion</vt:lpstr>
      <vt:lpstr>Instructor Solution Diagram</vt:lpstr>
      <vt:lpstr>Learning recap – application architecture solutions</vt:lpstr>
      <vt:lpstr>Instructor resources (hidden)</vt:lpstr>
      <vt:lpstr>Solution idea #1 </vt:lpstr>
      <vt:lpstr>Solution idea #2 </vt:lpstr>
      <vt:lpstr>Solution idea #3 </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2023-09-24T01:11:08Z</dcterms:created>
  <dcterms:modified xsi:type="dcterms:W3CDTF">2023-09-24T01:11:17Z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0x010100329163849240324E9E04492C11FECC70</vt:lpwstr>
  </property>
</Properties>
</file>